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8" r:id="rId1"/>
  </p:sldMasterIdLst>
  <p:notesMasterIdLst>
    <p:notesMasterId r:id="rId39"/>
  </p:notesMasterIdLst>
  <p:sldIdLst>
    <p:sldId id="256" r:id="rId2"/>
    <p:sldId id="257" r:id="rId3"/>
    <p:sldId id="279" r:id="rId4"/>
    <p:sldId id="274" r:id="rId5"/>
    <p:sldId id="275" r:id="rId6"/>
    <p:sldId id="277" r:id="rId7"/>
    <p:sldId id="278" r:id="rId8"/>
    <p:sldId id="316" r:id="rId9"/>
    <p:sldId id="325" r:id="rId10"/>
    <p:sldId id="260" r:id="rId11"/>
    <p:sldId id="280" r:id="rId12"/>
    <p:sldId id="283" r:id="rId13"/>
    <p:sldId id="302" r:id="rId14"/>
    <p:sldId id="285" r:id="rId15"/>
    <p:sldId id="286" r:id="rId16"/>
    <p:sldId id="281" r:id="rId17"/>
    <p:sldId id="287" r:id="rId18"/>
    <p:sldId id="305" r:id="rId19"/>
    <p:sldId id="301" r:id="rId20"/>
    <p:sldId id="308" r:id="rId21"/>
    <p:sldId id="313" r:id="rId22"/>
    <p:sldId id="315" r:id="rId23"/>
    <p:sldId id="288" r:id="rId24"/>
    <p:sldId id="293" r:id="rId25"/>
    <p:sldId id="300" r:id="rId26"/>
    <p:sldId id="292" r:id="rId27"/>
    <p:sldId id="296" r:id="rId28"/>
    <p:sldId id="289" r:id="rId29"/>
    <p:sldId id="318" r:id="rId30"/>
    <p:sldId id="321" r:id="rId31"/>
    <p:sldId id="290" r:id="rId32"/>
    <p:sldId id="319" r:id="rId33"/>
    <p:sldId id="320" r:id="rId34"/>
    <p:sldId id="291" r:id="rId35"/>
    <p:sldId id="324" r:id="rId36"/>
    <p:sldId id="322" r:id="rId37"/>
    <p:sldId id="270" r:id="rId38"/>
  </p:sldIdLst>
  <p:sldSz cx="9144000" cy="6858000" type="screen4x3"/>
  <p:notesSz cx="6858000" cy="9144000"/>
  <p:embeddedFontLst>
    <p:embeddedFont>
      <p:font typeface="나눔바른고딕" panose="020B0600000101010101" charset="-127"/>
      <p:regular r:id="rId40"/>
      <p:bold r:id="rId41"/>
    </p:embeddedFont>
    <p:embeddedFont>
      <p:font typeface="HY동녘B" panose="02030600000101010101" pitchFamily="18" charset="-127"/>
      <p:regular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HY헤드라인M" panose="02030600000101010101" pitchFamily="18" charset="-127"/>
      <p:regular r:id="rId47"/>
    </p:embeddedFont>
    <p:embeddedFont>
      <p:font typeface="HY견고딕" panose="02030600000101010101" pitchFamily="18" charset="-127"/>
      <p:regular r:id="rId48"/>
    </p:embeddedFont>
    <p:embeddedFont>
      <p:font typeface="Calibri Light" panose="020F0302020204030204" pitchFamily="34" charset="0"/>
      <p:regular r:id="rId49"/>
      <p:italic r:id="rId50"/>
    </p:embeddedFont>
    <p:embeddedFont>
      <p:font typeface="맑은 고딕" panose="020B0503020000020004" pitchFamily="50" charset="-127"/>
      <p:regular r:id="rId51"/>
      <p:bold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657C"/>
    <a:srgbClr val="FF99FF"/>
    <a:srgbClr val="2D586B"/>
    <a:srgbClr val="F9A818"/>
    <a:srgbClr val="38A9CE"/>
    <a:srgbClr val="1C3844"/>
    <a:srgbClr val="E3E3E3"/>
    <a:srgbClr val="E2E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892" autoAdjust="0"/>
  </p:normalViewPr>
  <p:slideViewPr>
    <p:cSldViewPr snapToGrid="0">
      <p:cViewPr>
        <p:scale>
          <a:sx n="66" d="100"/>
          <a:sy n="66" d="100"/>
        </p:scale>
        <p:origin x="-210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355B9-9D7C-4CC1-97EB-A465385148B0}" type="datetimeFigureOut">
              <a:rPr lang="ko-KR" altLang="en-US" smtClean="0"/>
              <a:t>2021-02-21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251D4A-E060-40E2-80F3-1901C94FE5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305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727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178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178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		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249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6059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7063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7063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7063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7063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7063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584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7273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1780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080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080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080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080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080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080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08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727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727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727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727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727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https://blog.daum.net/icomjih/528</a:t>
            </a:r>
          </a:p>
          <a:p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(a)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강세장에서는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주가가 이동평균선 위에서 파동운동을 계속하면서 상승하는 것 이 보통이다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(b)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약세장에서는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반대로 주가가 이동평균선 아래에서 파동운동을 계속하면서 하락하는 것이 보통이다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주가가 상승하고 있는 이동평균선을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하향돌파할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때는 조만간 하락 반전할 가능성이 높다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주가가 하락하고 있는 이동평균선을 상향돌파 할 때는 조만간 상승 반전할 가능성이 높다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주가가 이동평균선으로부터 너무 멀리 떨어져 있을 때에는 이동평균선으로 다시 돌아가려는 회귀본능이 일어난다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주가가 이동평균선을 돌파할 때는 매입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매도 신호이다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(g)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주가가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장기이평선을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돌파할 때는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주추세의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반전을 기대할 수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(h)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이동평균의 기준기간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(time span)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길면 길수록 이동평균선은 보다 유연해진다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178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178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8"/>
          <p:cNvSpPr>
            <a:spLocks noGrp="1"/>
          </p:cNvSpPr>
          <p:nvPr>
            <p:ph type="title"/>
          </p:nvPr>
        </p:nvSpPr>
        <p:spPr>
          <a:xfrm>
            <a:off x="628650" y="4518027"/>
            <a:ext cx="7886700" cy="701674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762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2021-02-21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506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2021-02-21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802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" y="0"/>
            <a:ext cx="9142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226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209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2021-02-21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233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2021-02-21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073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" y="0"/>
            <a:ext cx="91428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3200" b="1" kern="1200" spc="-15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2021-02-21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9166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2021-02-21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" y="0"/>
            <a:ext cx="9142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20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2021-02-21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399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2021-02-21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803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0BDFA-BE09-4013-BA4B-89F2D7B8B14E}" type="datetimeFigureOut">
              <a:rPr lang="ko-KR" altLang="en-US" smtClean="0"/>
              <a:t>2021-02-21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943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5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71.png"/><Relationship Id="rId5" Type="http://schemas.openxmlformats.org/officeDocument/2006/relationships/image" Target="../media/image13.png"/><Relationship Id="rId10" Type="http://schemas.openxmlformats.org/officeDocument/2006/relationships/image" Target="../media/image70.png"/><Relationship Id="rId4" Type="http://schemas.microsoft.com/office/2007/relationships/hdphoto" Target="../media/hdphoto2.wdp"/><Relationship Id="rId9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7993" y="4464633"/>
            <a:ext cx="82958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A.I. Stock Trading System</a:t>
            </a:r>
            <a:endParaRPr lang="ko-KR" altLang="en-US" sz="48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C384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11087" y="5207583"/>
            <a:ext cx="6364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  <a:cs typeface="BareunDotumOTFPro 3" charset="-127"/>
              </a:rPr>
              <a:t>Investment </a:t>
            </a:r>
            <a:r>
              <a:rPr lang="en-US" altLang="ko-KR" sz="20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  <a:cs typeface="BareunDotumOTFPro 3" charset="-127"/>
              </a:rPr>
              <a:t>Strategy Using </a:t>
            </a:r>
            <a:r>
              <a:rPr lang="en-US" altLang="ko-KR" sz="20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  <a:cs typeface="BareunDotumOTFPro 3" charset="-127"/>
              </a:rPr>
              <a:t>Deep Learning</a:t>
            </a:r>
          </a:p>
        </p:txBody>
      </p:sp>
      <p:sp>
        <p:nvSpPr>
          <p:cNvPr id="4" name="Rectangle 10"/>
          <p:cNvSpPr/>
          <p:nvPr/>
        </p:nvSpPr>
        <p:spPr>
          <a:xfrm>
            <a:off x="255822" y="4213778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areunDotumOTFPro 3" charset="-127"/>
              </a:rPr>
              <a:t>『Investing with Quant strategy』</a:t>
            </a:r>
            <a:endParaRPr 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areunDotumOTFPro 3" charset="-127"/>
            </a:endParaRPr>
          </a:p>
        </p:txBody>
      </p:sp>
      <p:sp>
        <p:nvSpPr>
          <p:cNvPr id="7" name="Rectangle 9"/>
          <p:cNvSpPr/>
          <p:nvPr/>
        </p:nvSpPr>
        <p:spPr>
          <a:xfrm>
            <a:off x="174171" y="6061268"/>
            <a:ext cx="80897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Mentor : Jung </a:t>
            </a:r>
            <a:r>
              <a:rPr lang="en-US" altLang="ko-KR" dirty="0" err="1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jwa</a:t>
            </a:r>
            <a:r>
              <a:rPr lang="en-US" altLang="ko-KR" dirty="0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 </a:t>
            </a:r>
            <a:r>
              <a:rPr lang="en-US" altLang="ko-KR" dirty="0" err="1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yeon</a:t>
            </a:r>
            <a:r>
              <a:rPr lang="en-US" altLang="ko-KR" dirty="0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 </a:t>
            </a:r>
          </a:p>
          <a:p>
            <a:r>
              <a:rPr lang="en-US" altLang="ko-KR" dirty="0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Mentee :  Lim wan </a:t>
            </a:r>
            <a:r>
              <a:rPr lang="en-US" altLang="ko-KR" dirty="0" err="1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sik</a:t>
            </a:r>
            <a:r>
              <a:rPr lang="en-US" altLang="ko-KR" dirty="0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, Yu </a:t>
            </a:r>
            <a:r>
              <a:rPr lang="en-US" altLang="ko-KR" dirty="0" err="1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tae</a:t>
            </a:r>
            <a:r>
              <a:rPr lang="en-US" altLang="ko-KR" dirty="0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 </a:t>
            </a:r>
            <a:r>
              <a:rPr lang="en-US" altLang="ko-KR" dirty="0" err="1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yeon</a:t>
            </a:r>
            <a:r>
              <a:rPr lang="en-US" altLang="ko-KR" dirty="0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, Park </a:t>
            </a:r>
            <a:r>
              <a:rPr lang="en-US" altLang="ko-KR" dirty="0" err="1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jin</a:t>
            </a:r>
            <a:r>
              <a:rPr lang="en-US" altLang="ko-KR" dirty="0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 young, Song </a:t>
            </a:r>
            <a:r>
              <a:rPr lang="en-US" altLang="ko-KR" dirty="0" err="1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tae</a:t>
            </a:r>
            <a:r>
              <a:rPr lang="en-US" altLang="ko-KR" dirty="0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 </a:t>
            </a:r>
            <a:r>
              <a:rPr lang="en-US" altLang="ko-KR" dirty="0" err="1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hyun</a:t>
            </a:r>
            <a:endParaRPr lang="en-US" dirty="0">
              <a:solidFill>
                <a:srgbClr val="0F898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BareunDotumOTFPro 3" charset="-127"/>
            </a:endParaRPr>
          </a:p>
        </p:txBody>
      </p:sp>
      <p:sp>
        <p:nvSpPr>
          <p:cNvPr id="8" name="Rectangle 9"/>
          <p:cNvSpPr/>
          <p:nvPr/>
        </p:nvSpPr>
        <p:spPr>
          <a:xfrm>
            <a:off x="5981160" y="192706"/>
            <a:ext cx="30155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4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Woori FIS</a:t>
            </a:r>
            <a:r>
              <a:rPr lang="ko-KR" altLang="en-US" sz="14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Digital Frontier</a:t>
            </a:r>
          </a:p>
          <a:p>
            <a:pPr algn="r"/>
            <a:r>
              <a:rPr lang="en-US" sz="14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AI Team2</a:t>
            </a:r>
            <a:r>
              <a:rPr lang="ko-KR" altLang="en-US" sz="14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  </a:t>
            </a:r>
            <a:r>
              <a:rPr lang="en-US" altLang="ko-KR" sz="14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: </a:t>
            </a:r>
            <a:r>
              <a:rPr lang="en-US" altLang="ko-KR" sz="14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 B &amp; H –FIANL Report</a:t>
            </a:r>
            <a:endParaRPr lang="en-US" sz="1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BareunDotumOTFPro 3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767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2538718" y="1233282"/>
            <a:ext cx="5357054" cy="346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AI Team 2 : B &amp; H (Buy &amp; Hold)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Introduce Team</a:t>
            </a:r>
            <a:endParaRPr lang="ko-KR" altLang="en-US" sz="3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C3844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748177" y="5857738"/>
            <a:ext cx="6855945" cy="597640"/>
          </a:xfrm>
          <a:prstGeom prst="round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Keyword : “10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년을 바라볼 주식이 아니면 </a:t>
            </a: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10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분도 소유하지 마라</a:t>
            </a: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”</a:t>
            </a:r>
          </a:p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#Warren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Buffett, #</a:t>
            </a:r>
            <a:r>
              <a:rPr lang="ko-KR" altLang="en-US" sz="1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존버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#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증권투자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#</a:t>
            </a:r>
            <a:r>
              <a:rPr lang="ko-KR" altLang="en-US" sz="1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바이앤홀드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#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동학개미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 flipV="1">
            <a:off x="508001" y="5706694"/>
            <a:ext cx="8233848" cy="45719"/>
          </a:xfrm>
          <a:prstGeom prst="rect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사각형: 둥근 모서리 93">
            <a:extLst/>
          </p:cNvPr>
          <p:cNvSpPr/>
          <p:nvPr/>
        </p:nvSpPr>
        <p:spPr>
          <a:xfrm>
            <a:off x="493487" y="2415500"/>
            <a:ext cx="1517760" cy="3177621"/>
          </a:xfrm>
          <a:prstGeom prst="roundRect">
            <a:avLst/>
          </a:prstGeom>
          <a:solidFill>
            <a:srgbClr val="40B0F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0"/>
          </a:p>
        </p:txBody>
      </p:sp>
      <p:sp>
        <p:nvSpPr>
          <p:cNvPr id="29" name="사각형: 둥근 모서리 95">
            <a:extLst/>
          </p:cNvPr>
          <p:cNvSpPr/>
          <p:nvPr/>
        </p:nvSpPr>
        <p:spPr>
          <a:xfrm>
            <a:off x="2199818" y="2415500"/>
            <a:ext cx="1517760" cy="3177621"/>
          </a:xfrm>
          <a:prstGeom prst="roundRect">
            <a:avLst/>
          </a:prstGeom>
          <a:solidFill>
            <a:srgbClr val="2A93FB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0"/>
          </a:p>
        </p:txBody>
      </p:sp>
      <p:sp>
        <p:nvSpPr>
          <p:cNvPr id="31" name="사각형: 둥근 모서리 96">
            <a:extLst/>
          </p:cNvPr>
          <p:cNvSpPr/>
          <p:nvPr/>
        </p:nvSpPr>
        <p:spPr>
          <a:xfrm>
            <a:off x="3920662" y="2415500"/>
            <a:ext cx="1517760" cy="3177621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0"/>
          </a:p>
        </p:txBody>
      </p:sp>
      <p:sp>
        <p:nvSpPr>
          <p:cNvPr id="32" name="사각형: 둥근 모서리 97">
            <a:extLst/>
          </p:cNvPr>
          <p:cNvSpPr/>
          <p:nvPr/>
        </p:nvSpPr>
        <p:spPr>
          <a:xfrm>
            <a:off x="7339646" y="2415500"/>
            <a:ext cx="1517760" cy="3177621"/>
          </a:xfrm>
          <a:prstGeom prst="roundRect">
            <a:avLst/>
          </a:prstGeom>
          <a:solidFill>
            <a:srgbClr val="00549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0"/>
          </a:p>
        </p:txBody>
      </p:sp>
      <p:sp>
        <p:nvSpPr>
          <p:cNvPr id="33" name="TextBox 32">
            <a:extLst/>
          </p:cNvPr>
          <p:cNvSpPr txBox="1"/>
          <p:nvPr/>
        </p:nvSpPr>
        <p:spPr>
          <a:xfrm>
            <a:off x="938716" y="4094457"/>
            <a:ext cx="627308" cy="236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Mentor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34" name="TextBox 33">
            <a:extLst/>
          </p:cNvPr>
          <p:cNvSpPr txBox="1"/>
          <p:nvPr/>
        </p:nvSpPr>
        <p:spPr>
          <a:xfrm>
            <a:off x="2430309" y="3756326"/>
            <a:ext cx="1056778" cy="262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spcBef>
                <a:spcPts val="171"/>
              </a:spcBef>
              <a:tabLst>
                <a:tab pos="60873" algn="l"/>
                <a:tab pos="97396" algn="l"/>
              </a:tabLst>
              <a:defRPr sz="14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Lim Wan </a:t>
            </a:r>
            <a:r>
              <a:rPr lang="en-US" altLang="ko-KR" dirty="0" err="1"/>
              <a:t>Sik</a:t>
            </a:r>
            <a:endParaRPr lang="ko-KR" altLang="en-US" dirty="0"/>
          </a:p>
        </p:txBody>
      </p:sp>
      <p:sp>
        <p:nvSpPr>
          <p:cNvPr id="35" name="TextBox 34">
            <a:extLst/>
          </p:cNvPr>
          <p:cNvSpPr txBox="1"/>
          <p:nvPr/>
        </p:nvSpPr>
        <p:spPr>
          <a:xfrm>
            <a:off x="4118559" y="3756326"/>
            <a:ext cx="1097212" cy="262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Yu Tae </a:t>
            </a:r>
            <a:r>
              <a:rPr lang="en-US" altLang="ko-KR" sz="14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Yeon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>
            <a:extLst/>
          </p:cNvPr>
          <p:cNvSpPr txBox="1"/>
          <p:nvPr/>
        </p:nvSpPr>
        <p:spPr>
          <a:xfrm>
            <a:off x="7345314" y="3756326"/>
            <a:ext cx="1498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4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  Song Tae Hyun</a:t>
            </a:r>
            <a:endParaRPr lang="ko-KR" altLang="en-US" dirty="0"/>
          </a:p>
        </p:txBody>
      </p:sp>
      <p:sp>
        <p:nvSpPr>
          <p:cNvPr id="37" name="타원 36">
            <a:extLst/>
          </p:cNvPr>
          <p:cNvSpPr/>
          <p:nvPr/>
        </p:nvSpPr>
        <p:spPr>
          <a:xfrm>
            <a:off x="745059" y="2587197"/>
            <a:ext cx="1015096" cy="9358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0"/>
          </a:p>
        </p:txBody>
      </p:sp>
      <p:sp>
        <p:nvSpPr>
          <p:cNvPr id="39" name="타원 38">
            <a:extLst/>
          </p:cNvPr>
          <p:cNvSpPr/>
          <p:nvPr/>
        </p:nvSpPr>
        <p:spPr>
          <a:xfrm>
            <a:off x="2455692" y="2587197"/>
            <a:ext cx="1015096" cy="9358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0"/>
          </a:p>
        </p:txBody>
      </p:sp>
      <p:sp>
        <p:nvSpPr>
          <p:cNvPr id="41" name="타원 40">
            <a:extLst/>
          </p:cNvPr>
          <p:cNvSpPr/>
          <p:nvPr/>
        </p:nvSpPr>
        <p:spPr>
          <a:xfrm>
            <a:off x="4180838" y="2587197"/>
            <a:ext cx="1015096" cy="9358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0"/>
          </a:p>
        </p:txBody>
      </p:sp>
      <p:sp>
        <p:nvSpPr>
          <p:cNvPr id="43" name="타원 42">
            <a:extLst/>
          </p:cNvPr>
          <p:cNvSpPr/>
          <p:nvPr/>
        </p:nvSpPr>
        <p:spPr>
          <a:xfrm>
            <a:off x="7604123" y="2587197"/>
            <a:ext cx="1015096" cy="9358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0"/>
          </a:p>
        </p:txBody>
      </p:sp>
      <p:sp>
        <p:nvSpPr>
          <p:cNvPr id="45" name="TextBox 44">
            <a:extLst/>
          </p:cNvPr>
          <p:cNvSpPr txBox="1"/>
          <p:nvPr/>
        </p:nvSpPr>
        <p:spPr>
          <a:xfrm>
            <a:off x="639560" y="3756326"/>
            <a:ext cx="1244219" cy="262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Jung </a:t>
            </a:r>
            <a:r>
              <a:rPr lang="en-US" altLang="ko-KR" sz="14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Jwa</a:t>
            </a: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Yeon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774189" y="3688991"/>
            <a:ext cx="95636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2476251" y="3688991"/>
            <a:ext cx="95636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4188985" y="3688991"/>
            <a:ext cx="95636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616444" y="3688991"/>
            <a:ext cx="95636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/>
          </p:cNvPr>
          <p:cNvSpPr txBox="1"/>
          <p:nvPr/>
        </p:nvSpPr>
        <p:spPr>
          <a:xfrm>
            <a:off x="440288" y="4941973"/>
            <a:ext cx="16241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내용을 입력해주세요</a:t>
            </a:r>
          </a:p>
        </p:txBody>
      </p:sp>
      <p:sp>
        <p:nvSpPr>
          <p:cNvPr id="52" name="TextBox 51">
            <a:extLst/>
          </p:cNvPr>
          <p:cNvSpPr txBox="1"/>
          <p:nvPr/>
        </p:nvSpPr>
        <p:spPr>
          <a:xfrm>
            <a:off x="2621021" y="4094457"/>
            <a:ext cx="666820" cy="236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Mentee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TextBox 53">
            <a:extLst/>
          </p:cNvPr>
          <p:cNvSpPr txBox="1"/>
          <p:nvPr/>
        </p:nvSpPr>
        <p:spPr>
          <a:xfrm>
            <a:off x="2142349" y="4941973"/>
            <a:ext cx="16241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내용을 입력해주세요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5" name="TextBox 54">
            <a:extLst/>
          </p:cNvPr>
          <p:cNvSpPr txBox="1"/>
          <p:nvPr/>
        </p:nvSpPr>
        <p:spPr>
          <a:xfrm>
            <a:off x="4346290" y="4094457"/>
            <a:ext cx="641750" cy="236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Mentee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7" name="TextBox 56">
            <a:extLst/>
          </p:cNvPr>
          <p:cNvSpPr txBox="1"/>
          <p:nvPr/>
        </p:nvSpPr>
        <p:spPr>
          <a:xfrm>
            <a:off x="3855084" y="4941973"/>
            <a:ext cx="16241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내용을 입력해주세요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8" name="TextBox 57">
            <a:extLst/>
          </p:cNvPr>
          <p:cNvSpPr txBox="1"/>
          <p:nvPr/>
        </p:nvSpPr>
        <p:spPr>
          <a:xfrm>
            <a:off x="7773749" y="4094457"/>
            <a:ext cx="641750" cy="236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Mentee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60" name="TextBox 59">
            <a:extLst/>
          </p:cNvPr>
          <p:cNvSpPr txBox="1"/>
          <p:nvPr/>
        </p:nvSpPr>
        <p:spPr>
          <a:xfrm>
            <a:off x="7282543" y="4941973"/>
            <a:ext cx="16241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내용을 입력해주세요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61" name="사각형: 둥근 모서리 97">
            <a:extLst/>
          </p:cNvPr>
          <p:cNvSpPr/>
          <p:nvPr/>
        </p:nvSpPr>
        <p:spPr>
          <a:xfrm>
            <a:off x="5634162" y="2415500"/>
            <a:ext cx="1517760" cy="317762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0"/>
          </a:p>
        </p:txBody>
      </p:sp>
      <p:sp>
        <p:nvSpPr>
          <p:cNvPr id="62" name="TextBox 61">
            <a:extLst/>
          </p:cNvPr>
          <p:cNvSpPr txBox="1"/>
          <p:nvPr/>
        </p:nvSpPr>
        <p:spPr>
          <a:xfrm>
            <a:off x="5753021" y="3756326"/>
            <a:ext cx="1272234" cy="262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4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 Park </a:t>
            </a:r>
            <a:r>
              <a:rPr lang="en-US" altLang="ko-KR" dirty="0" err="1"/>
              <a:t>Jin</a:t>
            </a:r>
            <a:r>
              <a:rPr lang="en-US" altLang="ko-KR" dirty="0"/>
              <a:t> Young</a:t>
            </a:r>
            <a:endParaRPr lang="ko-KR" altLang="en-US" dirty="0"/>
          </a:p>
        </p:txBody>
      </p:sp>
      <p:sp>
        <p:nvSpPr>
          <p:cNvPr id="63" name="타원 62">
            <a:extLst/>
          </p:cNvPr>
          <p:cNvSpPr/>
          <p:nvPr/>
        </p:nvSpPr>
        <p:spPr>
          <a:xfrm>
            <a:off x="5898639" y="2587197"/>
            <a:ext cx="1015096" cy="9358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0"/>
          </a:p>
        </p:txBody>
      </p:sp>
      <p:cxnSp>
        <p:nvCxnSpPr>
          <p:cNvPr id="65" name="직선 연결선 64"/>
          <p:cNvCxnSpPr/>
          <p:nvPr/>
        </p:nvCxnSpPr>
        <p:spPr>
          <a:xfrm>
            <a:off x="5910960" y="3688991"/>
            <a:ext cx="95636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/>
          </p:cNvPr>
          <p:cNvSpPr txBox="1"/>
          <p:nvPr/>
        </p:nvSpPr>
        <p:spPr>
          <a:xfrm>
            <a:off x="6068265" y="4094457"/>
            <a:ext cx="641750" cy="236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Mentee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68" name="TextBox 67">
            <a:extLst/>
          </p:cNvPr>
          <p:cNvSpPr txBox="1"/>
          <p:nvPr/>
        </p:nvSpPr>
        <p:spPr>
          <a:xfrm>
            <a:off x="5577059" y="4941973"/>
            <a:ext cx="16241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내용을 입력해주세요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69" name="사각형: 둥근 모서리 96">
            <a:extLst/>
          </p:cNvPr>
          <p:cNvSpPr/>
          <p:nvPr/>
        </p:nvSpPr>
        <p:spPr>
          <a:xfrm>
            <a:off x="5652203" y="1835933"/>
            <a:ext cx="3148866" cy="428288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+mn-ea"/>
              </a:rPr>
              <a:t>Team </a:t>
            </a:r>
            <a:r>
              <a:rPr lang="en-US" altLang="ko-KR" sz="1600" b="1" dirty="0" smtClean="0">
                <a:latin typeface="+mn-ea"/>
              </a:rPr>
              <a:t>Members</a:t>
            </a:r>
            <a:endParaRPr lang="ko-KR" altLang="en-US" sz="16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74" t="17997" r="14522" b="43826"/>
          <a:stretch/>
        </p:blipFill>
        <p:spPr>
          <a:xfrm>
            <a:off x="2430309" y="2587197"/>
            <a:ext cx="1056778" cy="935877"/>
          </a:xfrm>
          <a:prstGeom prst="ellipse">
            <a:avLst/>
          </a:prstGeom>
          <a:ln w="63500" cap="rnd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5" t="29893" r="35267" b="52700"/>
          <a:stretch/>
        </p:blipFill>
        <p:spPr>
          <a:xfrm>
            <a:off x="5896446" y="2587197"/>
            <a:ext cx="1017289" cy="921100"/>
          </a:xfrm>
          <a:prstGeom prst="ellipse">
            <a:avLst/>
          </a:prstGeom>
          <a:ln w="63500" cap="rnd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9" t="12910" r="23793" b="52808"/>
          <a:stretch/>
        </p:blipFill>
        <p:spPr>
          <a:xfrm>
            <a:off x="7605703" y="2587197"/>
            <a:ext cx="999001" cy="921100"/>
          </a:xfrm>
          <a:prstGeom prst="ellipse">
            <a:avLst/>
          </a:prstGeom>
          <a:ln w="63500" cap="rnd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7" t="17983" r="24008" b="27663"/>
          <a:stretch/>
        </p:blipFill>
        <p:spPr>
          <a:xfrm>
            <a:off x="4180838" y="2587198"/>
            <a:ext cx="1011019" cy="921100"/>
          </a:xfrm>
          <a:prstGeom prst="ellipse">
            <a:avLst/>
          </a:prstGeom>
          <a:ln w="63500" cap="rnd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74" name="TextBox 73">
            <a:extLst/>
          </p:cNvPr>
          <p:cNvSpPr txBox="1"/>
          <p:nvPr/>
        </p:nvSpPr>
        <p:spPr>
          <a:xfrm>
            <a:off x="440288" y="5203232"/>
            <a:ext cx="16241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내용을 입력해주세요</a:t>
            </a:r>
          </a:p>
        </p:txBody>
      </p:sp>
      <p:sp>
        <p:nvSpPr>
          <p:cNvPr id="75" name="TextBox 74">
            <a:extLst/>
          </p:cNvPr>
          <p:cNvSpPr txBox="1"/>
          <p:nvPr/>
        </p:nvSpPr>
        <p:spPr>
          <a:xfrm>
            <a:off x="2142349" y="5203232"/>
            <a:ext cx="16241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내용을 입력해주세요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TextBox 75">
            <a:extLst/>
          </p:cNvPr>
          <p:cNvSpPr txBox="1"/>
          <p:nvPr/>
        </p:nvSpPr>
        <p:spPr>
          <a:xfrm>
            <a:off x="3855084" y="5203232"/>
            <a:ext cx="16241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내용을 입력해주세요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77" name="TextBox 76">
            <a:extLst/>
          </p:cNvPr>
          <p:cNvSpPr txBox="1"/>
          <p:nvPr/>
        </p:nvSpPr>
        <p:spPr>
          <a:xfrm>
            <a:off x="7282543" y="5203232"/>
            <a:ext cx="16241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내용을 입력해주세요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78" name="TextBox 77">
            <a:extLst/>
          </p:cNvPr>
          <p:cNvSpPr txBox="1"/>
          <p:nvPr/>
        </p:nvSpPr>
        <p:spPr>
          <a:xfrm>
            <a:off x="5577059" y="5203232"/>
            <a:ext cx="16241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내용을 입력해주세요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79" name="TextBox 78">
            <a:extLst/>
          </p:cNvPr>
          <p:cNvSpPr txBox="1"/>
          <p:nvPr/>
        </p:nvSpPr>
        <p:spPr>
          <a:xfrm>
            <a:off x="440288" y="4471773"/>
            <a:ext cx="16241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내용을 입력해주세요</a:t>
            </a:r>
          </a:p>
        </p:txBody>
      </p:sp>
      <p:sp>
        <p:nvSpPr>
          <p:cNvPr id="80" name="TextBox 79">
            <a:extLst/>
          </p:cNvPr>
          <p:cNvSpPr txBox="1"/>
          <p:nvPr/>
        </p:nvSpPr>
        <p:spPr>
          <a:xfrm>
            <a:off x="2234522" y="4471773"/>
            <a:ext cx="1439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디지털금융부</a:t>
            </a:r>
            <a:r>
              <a:rPr lang="ko-KR" altLang="en-US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TI</a:t>
            </a:r>
            <a:r>
              <a:rPr lang="ko-KR" altLang="en-US" sz="1200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팀</a:t>
            </a:r>
          </a:p>
        </p:txBody>
      </p:sp>
      <p:sp>
        <p:nvSpPr>
          <p:cNvPr id="81" name="TextBox 80">
            <a:extLst/>
          </p:cNvPr>
          <p:cNvSpPr txBox="1"/>
          <p:nvPr/>
        </p:nvSpPr>
        <p:spPr>
          <a:xfrm>
            <a:off x="4113170" y="447177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시스템운영부</a:t>
            </a:r>
            <a:endParaRPr lang="en-US" altLang="ko-KR" sz="1200" dirty="0" smtClean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200" dirty="0" err="1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미들웨어팀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82" name="TextBox 81">
            <a:extLst/>
          </p:cNvPr>
          <p:cNvSpPr txBox="1"/>
          <p:nvPr/>
        </p:nvSpPr>
        <p:spPr>
          <a:xfrm>
            <a:off x="7513376" y="4471773"/>
            <a:ext cx="1162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대외채널부</a:t>
            </a:r>
            <a:r>
              <a:rPr lang="ko-KR" altLang="en-US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팀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83" name="TextBox 82">
            <a:extLst/>
          </p:cNvPr>
          <p:cNvSpPr txBox="1"/>
          <p:nvPr/>
        </p:nvSpPr>
        <p:spPr>
          <a:xfrm>
            <a:off x="5807892" y="4471773"/>
            <a:ext cx="1162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정보보안부</a:t>
            </a:r>
            <a:r>
              <a:rPr lang="ko-KR" altLang="en-US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팀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37"/>
          <a:stretch/>
        </p:blipFill>
        <p:spPr bwMode="auto">
          <a:xfrm>
            <a:off x="745059" y="2587198"/>
            <a:ext cx="1015096" cy="9211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61473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1690062" y="3857520"/>
            <a:ext cx="27057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Samsung Stock</a:t>
            </a:r>
          </a:p>
          <a:p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Characteristic </a:t>
            </a:r>
            <a:endParaRPr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A47C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3939" y="2311105"/>
            <a:ext cx="203346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en-US" altLang="ko-KR" sz="19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A47C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33891" y="4731341"/>
            <a:ext cx="2908168" cy="789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삼성전자 특성 분석</a:t>
            </a:r>
            <a:r>
              <a:rPr lang="en-US" altLang="ko-KR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변수 특성 분석</a:t>
            </a:r>
            <a:endParaRPr lang="en-US" altLang="ko-KR" sz="1400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시계열분해</a:t>
            </a:r>
            <a:r>
              <a:rPr lang="en-US" altLang="ko-KR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이동평균</a:t>
            </a:r>
            <a:endParaRPr lang="en-US" altLang="ko-KR" sz="14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4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979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Samsung Stock Price Moving Average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66" y="1743165"/>
            <a:ext cx="4222324" cy="1400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2563318" y="1224727"/>
            <a:ext cx="6250898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10 Years Samsung stock price MA5,10,20,60,120 Days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8" name="자유형 37"/>
          <p:cNvSpPr>
            <a:spLocks/>
          </p:cNvSpPr>
          <p:nvPr/>
        </p:nvSpPr>
        <p:spPr bwMode="auto">
          <a:xfrm rot="16200000">
            <a:off x="6464764" y="666318"/>
            <a:ext cx="1209575" cy="3363280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5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일 이동평균선 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--&gt;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투자심리</a:t>
            </a:r>
            <a:b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</a:b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20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일 이동평균선 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--&gt;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시중금리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생명선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/>
            </a:r>
            <a:b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</a:b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60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일 이동평균선 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--&gt;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시장 수급 상황</a:t>
            </a:r>
            <a:b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</a:b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90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일 이동평균선 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--&gt;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추세의 전환</a:t>
            </a:r>
            <a:b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</a:b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120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일 이동평균선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--&gt;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경기</a:t>
            </a:r>
            <a:endParaRPr lang="ko-KR" altLang="en-US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40" name="Freeform 5"/>
          <p:cNvSpPr>
            <a:spLocks/>
          </p:cNvSpPr>
          <p:nvPr/>
        </p:nvSpPr>
        <p:spPr bwMode="auto">
          <a:xfrm rot="16200000">
            <a:off x="4453749" y="2018589"/>
            <a:ext cx="1209573" cy="658748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석</a:t>
            </a:r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 rot="16200000">
            <a:off x="6526625" y="1880705"/>
            <a:ext cx="1085852" cy="3363279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방향성 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–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상승세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하락세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/>
            </a:r>
            <a:b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</a:b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배열도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– </a:t>
            </a:r>
            <a:r>
              <a:rPr lang="ko-KR" altLang="en-US" sz="1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정배열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역배열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지지와 저항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크로스 분석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– </a:t>
            </a:r>
            <a:r>
              <a:rPr lang="ko-KR" altLang="en-US" sz="1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골든크로스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데드크로스</a:t>
            </a:r>
            <a:endParaRPr lang="ko-KR" altLang="en-US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21" name="Freeform 5"/>
          <p:cNvSpPr>
            <a:spLocks/>
          </p:cNvSpPr>
          <p:nvPr/>
        </p:nvSpPr>
        <p:spPr bwMode="auto">
          <a:xfrm rot="16200000">
            <a:off x="4515611" y="3232975"/>
            <a:ext cx="1085850" cy="658749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</a:t>
            </a:r>
            <a:endParaRPr lang="en-US" altLang="ko-KR" sz="1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법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8275877" y="3409922"/>
            <a:ext cx="242844" cy="434173"/>
            <a:chOff x="8157282" y="4087385"/>
            <a:chExt cx="426608" cy="580915"/>
          </a:xfrm>
        </p:grpSpPr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8157282" y="4087385"/>
              <a:ext cx="426608" cy="31770"/>
            </a:xfrm>
            <a:custGeom>
              <a:avLst/>
              <a:gdLst>
                <a:gd name="T0" fmla="*/ 114 w 119"/>
                <a:gd name="T1" fmla="*/ 9 h 9"/>
                <a:gd name="T2" fmla="*/ 5 w 119"/>
                <a:gd name="T3" fmla="*/ 9 h 9"/>
                <a:gd name="T4" fmla="*/ 0 w 119"/>
                <a:gd name="T5" fmla="*/ 5 h 9"/>
                <a:gd name="T6" fmla="*/ 0 w 119"/>
                <a:gd name="T7" fmla="*/ 5 h 9"/>
                <a:gd name="T8" fmla="*/ 5 w 119"/>
                <a:gd name="T9" fmla="*/ 0 h 9"/>
                <a:gd name="T10" fmla="*/ 114 w 119"/>
                <a:gd name="T11" fmla="*/ 0 h 9"/>
                <a:gd name="T12" fmla="*/ 119 w 119"/>
                <a:gd name="T13" fmla="*/ 5 h 9"/>
                <a:gd name="T14" fmla="*/ 119 w 119"/>
                <a:gd name="T15" fmla="*/ 5 h 9"/>
                <a:gd name="T16" fmla="*/ 114 w 119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9">
                  <a:moveTo>
                    <a:pt x="114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2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7"/>
                    <a:pt x="117" y="9"/>
                    <a:pt x="114" y="9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8157282" y="4414150"/>
              <a:ext cx="426608" cy="36307"/>
            </a:xfrm>
            <a:custGeom>
              <a:avLst/>
              <a:gdLst>
                <a:gd name="T0" fmla="*/ 114 w 119"/>
                <a:gd name="T1" fmla="*/ 10 h 10"/>
                <a:gd name="T2" fmla="*/ 5 w 119"/>
                <a:gd name="T3" fmla="*/ 10 h 10"/>
                <a:gd name="T4" fmla="*/ 0 w 119"/>
                <a:gd name="T5" fmla="*/ 5 h 10"/>
                <a:gd name="T6" fmla="*/ 0 w 119"/>
                <a:gd name="T7" fmla="*/ 5 h 10"/>
                <a:gd name="T8" fmla="*/ 5 w 119"/>
                <a:gd name="T9" fmla="*/ 0 h 10"/>
                <a:gd name="T10" fmla="*/ 114 w 119"/>
                <a:gd name="T11" fmla="*/ 0 h 10"/>
                <a:gd name="T12" fmla="*/ 119 w 119"/>
                <a:gd name="T13" fmla="*/ 5 h 10"/>
                <a:gd name="T14" fmla="*/ 119 w 119"/>
                <a:gd name="T15" fmla="*/ 5 h 10"/>
                <a:gd name="T16" fmla="*/ 114 w 11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10">
                  <a:moveTo>
                    <a:pt x="114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3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8"/>
                    <a:pt x="117" y="10"/>
                    <a:pt x="114" y="1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2" name="Freeform 12"/>
            <p:cNvSpPr>
              <a:spLocks noEditPoints="1"/>
            </p:cNvSpPr>
            <p:nvPr/>
          </p:nvSpPr>
          <p:spPr bwMode="auto">
            <a:xfrm>
              <a:off x="8175436" y="4102513"/>
              <a:ext cx="390301" cy="332815"/>
            </a:xfrm>
            <a:custGeom>
              <a:avLst/>
              <a:gdLst>
                <a:gd name="T0" fmla="*/ 105 w 109"/>
                <a:gd name="T1" fmla="*/ 93 h 93"/>
                <a:gd name="T2" fmla="*/ 4 w 109"/>
                <a:gd name="T3" fmla="*/ 93 h 93"/>
                <a:gd name="T4" fmla="*/ 0 w 109"/>
                <a:gd name="T5" fmla="*/ 89 h 93"/>
                <a:gd name="T6" fmla="*/ 0 w 109"/>
                <a:gd name="T7" fmla="*/ 4 h 93"/>
                <a:gd name="T8" fmla="*/ 4 w 109"/>
                <a:gd name="T9" fmla="*/ 0 h 93"/>
                <a:gd name="T10" fmla="*/ 105 w 109"/>
                <a:gd name="T11" fmla="*/ 0 h 93"/>
                <a:gd name="T12" fmla="*/ 109 w 109"/>
                <a:gd name="T13" fmla="*/ 4 h 93"/>
                <a:gd name="T14" fmla="*/ 109 w 109"/>
                <a:gd name="T15" fmla="*/ 89 h 93"/>
                <a:gd name="T16" fmla="*/ 105 w 109"/>
                <a:gd name="T17" fmla="*/ 93 h 93"/>
                <a:gd name="T18" fmla="*/ 4 w 109"/>
                <a:gd name="T19" fmla="*/ 88 h 93"/>
                <a:gd name="T20" fmla="*/ 105 w 109"/>
                <a:gd name="T21" fmla="*/ 88 h 93"/>
                <a:gd name="T22" fmla="*/ 105 w 109"/>
                <a:gd name="T23" fmla="*/ 5 h 93"/>
                <a:gd name="T24" fmla="*/ 4 w 109"/>
                <a:gd name="T25" fmla="*/ 5 h 93"/>
                <a:gd name="T26" fmla="*/ 4 w 109"/>
                <a:gd name="T27" fmla="*/ 8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9" h="93">
                  <a:moveTo>
                    <a:pt x="105" y="93"/>
                  </a:moveTo>
                  <a:cubicBezTo>
                    <a:pt x="4" y="93"/>
                    <a:pt x="4" y="93"/>
                    <a:pt x="4" y="93"/>
                  </a:cubicBezTo>
                  <a:cubicBezTo>
                    <a:pt x="1" y="93"/>
                    <a:pt x="0" y="91"/>
                    <a:pt x="0" y="8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8" y="0"/>
                    <a:pt x="109" y="2"/>
                    <a:pt x="109" y="4"/>
                  </a:cubicBezTo>
                  <a:cubicBezTo>
                    <a:pt x="109" y="89"/>
                    <a:pt x="109" y="89"/>
                    <a:pt x="109" y="89"/>
                  </a:cubicBezTo>
                  <a:cubicBezTo>
                    <a:pt x="109" y="91"/>
                    <a:pt x="108" y="93"/>
                    <a:pt x="105" y="93"/>
                  </a:cubicBezTo>
                  <a:close/>
                  <a:moveTo>
                    <a:pt x="4" y="88"/>
                  </a:moveTo>
                  <a:cubicBezTo>
                    <a:pt x="105" y="88"/>
                    <a:pt x="105" y="88"/>
                    <a:pt x="105" y="88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4" y="5"/>
                    <a:pt x="4" y="5"/>
                    <a:pt x="4" y="5"/>
                  </a:cubicBezTo>
                  <a:lnTo>
                    <a:pt x="4" y="8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8225357" y="4155462"/>
              <a:ext cx="290457" cy="78665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4" name="Line 14"/>
            <p:cNvSpPr>
              <a:spLocks noChangeShapeType="1"/>
            </p:cNvSpPr>
            <p:nvPr/>
          </p:nvSpPr>
          <p:spPr bwMode="auto">
            <a:xfrm>
              <a:off x="8225357" y="4267409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5" name="Line 15"/>
            <p:cNvSpPr>
              <a:spLocks noChangeShapeType="1"/>
            </p:cNvSpPr>
            <p:nvPr/>
          </p:nvSpPr>
          <p:spPr bwMode="auto">
            <a:xfrm>
              <a:off x="8225357" y="4302203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6" name="Line 16"/>
            <p:cNvSpPr>
              <a:spLocks noChangeShapeType="1"/>
            </p:cNvSpPr>
            <p:nvPr/>
          </p:nvSpPr>
          <p:spPr bwMode="auto">
            <a:xfrm>
              <a:off x="8225357" y="4338509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7" name="Line 17"/>
            <p:cNvSpPr>
              <a:spLocks noChangeShapeType="1"/>
            </p:cNvSpPr>
            <p:nvPr/>
          </p:nvSpPr>
          <p:spPr bwMode="auto">
            <a:xfrm>
              <a:off x="8225357" y="4371792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8355457" y="4424740"/>
              <a:ext cx="31770" cy="243560"/>
            </a:xfrm>
            <a:custGeom>
              <a:avLst/>
              <a:gdLst>
                <a:gd name="T0" fmla="*/ 9 w 9"/>
                <a:gd name="T1" fmla="*/ 64 h 68"/>
                <a:gd name="T2" fmla="*/ 5 w 9"/>
                <a:gd name="T3" fmla="*/ 68 h 68"/>
                <a:gd name="T4" fmla="*/ 5 w 9"/>
                <a:gd name="T5" fmla="*/ 68 h 68"/>
                <a:gd name="T6" fmla="*/ 0 w 9"/>
                <a:gd name="T7" fmla="*/ 64 h 68"/>
                <a:gd name="T8" fmla="*/ 0 w 9"/>
                <a:gd name="T9" fmla="*/ 4 h 68"/>
                <a:gd name="T10" fmla="*/ 5 w 9"/>
                <a:gd name="T11" fmla="*/ 0 h 68"/>
                <a:gd name="T12" fmla="*/ 5 w 9"/>
                <a:gd name="T13" fmla="*/ 0 h 68"/>
                <a:gd name="T14" fmla="*/ 9 w 9"/>
                <a:gd name="T15" fmla="*/ 4 h 68"/>
                <a:gd name="T16" fmla="*/ 9 w 9"/>
                <a:gd name="T17" fmla="*/ 6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8">
                  <a:moveTo>
                    <a:pt x="9" y="64"/>
                  </a:moveTo>
                  <a:cubicBezTo>
                    <a:pt x="9" y="67"/>
                    <a:pt x="7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2" y="68"/>
                    <a:pt x="0" y="67"/>
                    <a:pt x="0" y="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9" y="2"/>
                    <a:pt x="9" y="4"/>
                  </a:cubicBezTo>
                  <a:lnTo>
                    <a:pt x="9" y="6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8207204" y="4442893"/>
              <a:ext cx="161870" cy="219356"/>
            </a:xfrm>
            <a:custGeom>
              <a:avLst/>
              <a:gdLst>
                <a:gd name="T0" fmla="*/ 8 w 45"/>
                <a:gd name="T1" fmla="*/ 59 h 61"/>
                <a:gd name="T2" fmla="*/ 2 w 45"/>
                <a:gd name="T3" fmla="*/ 60 h 61"/>
                <a:gd name="T4" fmla="*/ 2 w 45"/>
                <a:gd name="T5" fmla="*/ 60 h 61"/>
                <a:gd name="T6" fmla="*/ 1 w 45"/>
                <a:gd name="T7" fmla="*/ 54 h 61"/>
                <a:gd name="T8" fmla="*/ 37 w 45"/>
                <a:gd name="T9" fmla="*/ 2 h 61"/>
                <a:gd name="T10" fmla="*/ 43 w 45"/>
                <a:gd name="T11" fmla="*/ 1 h 61"/>
                <a:gd name="T12" fmla="*/ 43 w 45"/>
                <a:gd name="T13" fmla="*/ 1 h 61"/>
                <a:gd name="T14" fmla="*/ 44 w 45"/>
                <a:gd name="T15" fmla="*/ 7 h 61"/>
                <a:gd name="T16" fmla="*/ 8 w 45"/>
                <a:gd name="T17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1">
                  <a:moveTo>
                    <a:pt x="8" y="59"/>
                  </a:moveTo>
                  <a:cubicBezTo>
                    <a:pt x="7" y="61"/>
                    <a:pt x="4" y="61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0" y="59"/>
                    <a:pt x="0" y="56"/>
                    <a:pt x="1" y="54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8" y="0"/>
                    <a:pt x="41" y="0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2"/>
                    <a:pt x="45" y="5"/>
                    <a:pt x="44" y="7"/>
                  </a:cubicBezTo>
                  <a:lnTo>
                    <a:pt x="8" y="5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8372099" y="4442893"/>
              <a:ext cx="161870" cy="219356"/>
            </a:xfrm>
            <a:custGeom>
              <a:avLst/>
              <a:gdLst>
                <a:gd name="T0" fmla="*/ 37 w 45"/>
                <a:gd name="T1" fmla="*/ 59 h 61"/>
                <a:gd name="T2" fmla="*/ 43 w 45"/>
                <a:gd name="T3" fmla="*/ 60 h 61"/>
                <a:gd name="T4" fmla="*/ 43 w 45"/>
                <a:gd name="T5" fmla="*/ 60 h 61"/>
                <a:gd name="T6" fmla="*/ 44 w 45"/>
                <a:gd name="T7" fmla="*/ 54 h 61"/>
                <a:gd name="T8" fmla="*/ 8 w 45"/>
                <a:gd name="T9" fmla="*/ 2 h 61"/>
                <a:gd name="T10" fmla="*/ 2 w 45"/>
                <a:gd name="T11" fmla="*/ 1 h 61"/>
                <a:gd name="T12" fmla="*/ 2 w 45"/>
                <a:gd name="T13" fmla="*/ 1 h 61"/>
                <a:gd name="T14" fmla="*/ 1 w 45"/>
                <a:gd name="T15" fmla="*/ 7 h 61"/>
                <a:gd name="T16" fmla="*/ 37 w 45"/>
                <a:gd name="T17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1">
                  <a:moveTo>
                    <a:pt x="37" y="59"/>
                  </a:moveTo>
                  <a:cubicBezTo>
                    <a:pt x="38" y="61"/>
                    <a:pt x="41" y="61"/>
                    <a:pt x="43" y="60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5" y="59"/>
                    <a:pt x="45" y="56"/>
                    <a:pt x="44" y="5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0"/>
                    <a:pt x="4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0" y="5"/>
                    <a:pt x="1" y="7"/>
                  </a:cubicBezTo>
                  <a:lnTo>
                    <a:pt x="37" y="5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64" y="3286120"/>
            <a:ext cx="4222326" cy="302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자유형 24"/>
          <p:cNvSpPr>
            <a:spLocks/>
          </p:cNvSpPr>
          <p:nvPr/>
        </p:nvSpPr>
        <p:spPr bwMode="auto">
          <a:xfrm rot="16200000">
            <a:off x="5992859" y="3557478"/>
            <a:ext cx="2153389" cy="3363279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단기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상승추세가 지속된다는 것을 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전제로 </a:t>
            </a:r>
            <a:r>
              <a:rPr lang="ko-KR" altLang="en-US" sz="13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골든크로스는</a:t>
            </a:r>
            <a:r>
              <a:rPr lang="ko-KR" altLang="en-US" sz="1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매수신호</a:t>
            </a:r>
            <a:endParaRPr lang="en-US" altLang="ko-KR" sz="13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endParaRPr lang="en-US" altLang="ko-KR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</a:t>
            </a:r>
            <a:r>
              <a:rPr lang="ko-KR" altLang="en-US" sz="1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데드크로스는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단기 하락추세가 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이어진다는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전제로 </a:t>
            </a:r>
            <a:r>
              <a:rPr lang="ko-KR" altLang="en-US" sz="13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약세장으로의</a:t>
            </a:r>
            <a:r>
              <a:rPr lang="ko-KR" altLang="en-US" sz="1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endParaRPr lang="en-US" altLang="ko-KR" sz="13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전환신호</a:t>
            </a:r>
            <a:endParaRPr lang="en-US" altLang="ko-KR" sz="13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endParaRPr lang="en-US" altLang="ko-KR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※ Red :</a:t>
            </a:r>
            <a:r>
              <a:rPr lang="ko-KR" altLang="en-US" sz="1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데드크로스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Green :</a:t>
            </a:r>
            <a:r>
              <a:rPr lang="ko-KR" altLang="en-US" sz="1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골</a:t>
            </a:r>
            <a:r>
              <a:rPr lang="ko-KR" altLang="en-US" sz="13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든</a:t>
            </a:r>
            <a:r>
              <a:rPr lang="ko-KR" altLang="en-US" sz="1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크로스</a:t>
            </a:r>
            <a:endParaRPr lang="ko-KR" altLang="en-US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26" name="Freeform 5"/>
          <p:cNvSpPr>
            <a:spLocks/>
          </p:cNvSpPr>
          <p:nvPr/>
        </p:nvSpPr>
        <p:spPr bwMode="auto">
          <a:xfrm rot="16200000">
            <a:off x="3981845" y="4909751"/>
            <a:ext cx="2153385" cy="658749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ko-KR" altLang="en-US" sz="1400" b="1" dirty="0"/>
              <a:t>설명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343150" y="3460802"/>
            <a:ext cx="323850" cy="26828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/>
          <p:cNvCxnSpPr/>
          <p:nvPr/>
        </p:nvCxnSpPr>
        <p:spPr>
          <a:xfrm flipV="1">
            <a:off x="857250" y="2026920"/>
            <a:ext cx="3531870" cy="8961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0451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77999" y="542927"/>
            <a:ext cx="6928171" cy="63817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# Reference - MA Analysis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2563318" y="1224727"/>
            <a:ext cx="6250898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2013~2020, Samsung stock price Time Series Graph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47" y="4199405"/>
            <a:ext cx="3953639" cy="2223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47" y="1727200"/>
            <a:ext cx="3953639" cy="236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Freeform 37"/>
          <p:cNvSpPr>
            <a:spLocks/>
          </p:cNvSpPr>
          <p:nvPr/>
        </p:nvSpPr>
        <p:spPr bwMode="auto">
          <a:xfrm>
            <a:off x="4646450" y="1727200"/>
            <a:ext cx="4167765" cy="360680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Real Golden/Dead Cross</a:t>
            </a:r>
            <a:endParaRPr lang="ko-KR" altLang="en-US" sz="15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자유형 15"/>
          <p:cNvSpPr>
            <a:spLocks/>
          </p:cNvSpPr>
          <p:nvPr/>
        </p:nvSpPr>
        <p:spPr bwMode="auto">
          <a:xfrm>
            <a:off x="4646450" y="2087880"/>
            <a:ext cx="4167765" cy="2007645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 상승하는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장기 이동평균선을 단기 이동평균선이 </a:t>
            </a:r>
            <a:r>
              <a:rPr lang="ko-KR" altLang="en-US" sz="1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밑에서 위로 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상향 돌파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하는 것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하락하는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장기 이동평균선을 단기 이동평균선이 위에서 </a:t>
            </a:r>
            <a:r>
              <a:rPr lang="ko-KR" altLang="en-US" sz="1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밑으로 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하향 돌파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하는 것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장기와 </a:t>
            </a:r>
            <a:r>
              <a:rPr lang="ko-KR" altLang="en-US" sz="1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단기 이동평균선의 방향이 동일한 상황에서 교차가 나타나는 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것</a:t>
            </a:r>
            <a:endParaRPr lang="en-US" altLang="ko-KR" sz="13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25" name="Freeform 37"/>
          <p:cNvSpPr>
            <a:spLocks/>
          </p:cNvSpPr>
          <p:nvPr/>
        </p:nvSpPr>
        <p:spPr bwMode="auto">
          <a:xfrm>
            <a:off x="4646450" y="4176578"/>
            <a:ext cx="4167765" cy="360680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Fake </a:t>
            </a:r>
            <a:r>
              <a:rPr lang="en-US" altLang="ko-KR" sz="15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Golden/Dead Cross</a:t>
            </a:r>
            <a:endParaRPr lang="ko-KR" altLang="en-US" sz="15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자유형 25"/>
          <p:cNvSpPr>
            <a:spLocks/>
          </p:cNvSpPr>
          <p:nvPr/>
        </p:nvSpPr>
        <p:spPr bwMode="auto">
          <a:xfrm>
            <a:off x="4646450" y="4537258"/>
            <a:ext cx="4167765" cy="1885316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하락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상태에 있는 장기 이동평균선을 단기 이동평균선이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상향 돌파하는 것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상승상태에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있는 장기 이동평균선을 단기 이동평균선이 위에서 밑으로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하향 돌파하는 것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장단기 </a:t>
            </a:r>
            <a:r>
              <a:rPr lang="ko-KR" altLang="en-US" sz="1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이동평균선의 방향이 서로 다를 때 교차가 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나타</a:t>
            </a:r>
            <a:r>
              <a:rPr lang="ko-KR" altLang="en-US" sz="1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남</a:t>
            </a:r>
            <a:endParaRPr lang="en-US" altLang="ko-KR" sz="13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07708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77999" y="542927"/>
            <a:ext cx="6928171" cy="63817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Samsung Stock Time Series Analysis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08" y="4373224"/>
            <a:ext cx="4139339" cy="2073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직사각형 54"/>
          <p:cNvSpPr/>
          <p:nvPr/>
        </p:nvSpPr>
        <p:spPr>
          <a:xfrm>
            <a:off x="2563318" y="1224727"/>
            <a:ext cx="6250898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2013~2020, Samsung stock price Time Series Graph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10" y="1691378"/>
            <a:ext cx="4139339" cy="1297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08" y="3045944"/>
            <a:ext cx="4139339" cy="1251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자유형 32"/>
          <p:cNvSpPr>
            <a:spLocks/>
          </p:cNvSpPr>
          <p:nvPr/>
        </p:nvSpPr>
        <p:spPr bwMode="auto">
          <a:xfrm rot="16200000">
            <a:off x="6032630" y="3728503"/>
            <a:ext cx="2073839" cy="3363279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ko-KR" altLang="en-US" sz="13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년단위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월별 패턴 분석을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해보았을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때 </a:t>
            </a:r>
            <a:r>
              <a:rPr lang="ko-KR" altLang="en-US" sz="1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특정 월에 상승 혹은 하락의 패턴이 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</a:t>
            </a:r>
            <a:endParaRPr lang="en-US" altLang="ko-KR" sz="13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보이지 </a:t>
            </a:r>
            <a:r>
              <a:rPr lang="ko-KR" altLang="en-US" sz="1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않음</a:t>
            </a:r>
            <a:endParaRPr lang="en-US" altLang="ko-KR" sz="13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특히 </a:t>
            </a:r>
            <a:r>
              <a:rPr lang="ko-KR" altLang="en-US" sz="13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특정년도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(16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년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이후 </a:t>
            </a:r>
            <a:r>
              <a:rPr lang="ko-KR" altLang="en-US" sz="13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년도별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패턴의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차이가 매우 달라지는 것을 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확인할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수 있다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. </a:t>
            </a:r>
          </a:p>
          <a:p>
            <a:endParaRPr lang="en-US" altLang="ko-KR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※ 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16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년도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삼성전자 액면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분할</a:t>
            </a:r>
            <a:endParaRPr lang="en-US" altLang="ko-KR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34" name="Freeform 5"/>
          <p:cNvSpPr>
            <a:spLocks/>
          </p:cNvSpPr>
          <p:nvPr/>
        </p:nvSpPr>
        <p:spPr bwMode="auto">
          <a:xfrm rot="16200000">
            <a:off x="4021616" y="5080776"/>
            <a:ext cx="2073835" cy="658749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ko-KR" altLang="en-US" sz="1400" b="1" dirty="0"/>
              <a:t>설명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8680" y="4541520"/>
            <a:ext cx="1203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 smtClean="0">
                <a:solidFill>
                  <a:schemeClr val="accent2"/>
                </a:solidFill>
                <a:latin typeface="+mn-ea"/>
              </a:rPr>
              <a:t>년도별</a:t>
            </a:r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 그래프 패턴이 다름</a:t>
            </a:r>
            <a:endParaRPr lang="ko-KR" altLang="en-US" sz="105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38200" y="1863476"/>
            <a:ext cx="13868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 smtClean="0">
                <a:solidFill>
                  <a:schemeClr val="accent2"/>
                </a:solidFill>
                <a:latin typeface="+mn-ea"/>
              </a:rPr>
              <a:t>우상향</a:t>
            </a:r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 </a:t>
            </a:r>
            <a:r>
              <a:rPr lang="ko-KR" altLang="en-US" sz="1050" b="1" dirty="0" err="1" smtClean="0">
                <a:solidFill>
                  <a:schemeClr val="accent2"/>
                </a:solidFill>
                <a:latin typeface="+mn-ea"/>
              </a:rPr>
              <a:t>트렌드</a:t>
            </a:r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 보임</a:t>
            </a:r>
            <a:endParaRPr lang="ko-KR" altLang="en-US" sz="105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38199" y="3174116"/>
            <a:ext cx="17251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계절별 패턴이 보지 않음</a:t>
            </a:r>
            <a:endParaRPr lang="ko-KR" altLang="en-US" sz="1050" b="1" dirty="0">
              <a:solidFill>
                <a:schemeClr val="accent2"/>
              </a:solidFill>
              <a:latin typeface="+mn-ea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8329299" y="2507671"/>
            <a:ext cx="295751" cy="400891"/>
            <a:chOff x="8157282" y="4087385"/>
            <a:chExt cx="426608" cy="580915"/>
          </a:xfrm>
        </p:grpSpPr>
        <p:sp>
          <p:nvSpPr>
            <p:cNvPr id="38" name="Freeform 10"/>
            <p:cNvSpPr>
              <a:spLocks/>
            </p:cNvSpPr>
            <p:nvPr/>
          </p:nvSpPr>
          <p:spPr bwMode="auto">
            <a:xfrm>
              <a:off x="8157282" y="4087385"/>
              <a:ext cx="426608" cy="31770"/>
            </a:xfrm>
            <a:custGeom>
              <a:avLst/>
              <a:gdLst>
                <a:gd name="T0" fmla="*/ 114 w 119"/>
                <a:gd name="T1" fmla="*/ 9 h 9"/>
                <a:gd name="T2" fmla="*/ 5 w 119"/>
                <a:gd name="T3" fmla="*/ 9 h 9"/>
                <a:gd name="T4" fmla="*/ 0 w 119"/>
                <a:gd name="T5" fmla="*/ 5 h 9"/>
                <a:gd name="T6" fmla="*/ 0 w 119"/>
                <a:gd name="T7" fmla="*/ 5 h 9"/>
                <a:gd name="T8" fmla="*/ 5 w 119"/>
                <a:gd name="T9" fmla="*/ 0 h 9"/>
                <a:gd name="T10" fmla="*/ 114 w 119"/>
                <a:gd name="T11" fmla="*/ 0 h 9"/>
                <a:gd name="T12" fmla="*/ 119 w 119"/>
                <a:gd name="T13" fmla="*/ 5 h 9"/>
                <a:gd name="T14" fmla="*/ 119 w 119"/>
                <a:gd name="T15" fmla="*/ 5 h 9"/>
                <a:gd name="T16" fmla="*/ 114 w 119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9">
                  <a:moveTo>
                    <a:pt x="114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2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7"/>
                    <a:pt x="117" y="9"/>
                    <a:pt x="114" y="9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9" name="Freeform 11"/>
            <p:cNvSpPr>
              <a:spLocks/>
            </p:cNvSpPr>
            <p:nvPr/>
          </p:nvSpPr>
          <p:spPr bwMode="auto">
            <a:xfrm>
              <a:off x="8157282" y="4414150"/>
              <a:ext cx="426608" cy="36307"/>
            </a:xfrm>
            <a:custGeom>
              <a:avLst/>
              <a:gdLst>
                <a:gd name="T0" fmla="*/ 114 w 119"/>
                <a:gd name="T1" fmla="*/ 10 h 10"/>
                <a:gd name="T2" fmla="*/ 5 w 119"/>
                <a:gd name="T3" fmla="*/ 10 h 10"/>
                <a:gd name="T4" fmla="*/ 0 w 119"/>
                <a:gd name="T5" fmla="*/ 5 h 10"/>
                <a:gd name="T6" fmla="*/ 0 w 119"/>
                <a:gd name="T7" fmla="*/ 5 h 10"/>
                <a:gd name="T8" fmla="*/ 5 w 119"/>
                <a:gd name="T9" fmla="*/ 0 h 10"/>
                <a:gd name="T10" fmla="*/ 114 w 119"/>
                <a:gd name="T11" fmla="*/ 0 h 10"/>
                <a:gd name="T12" fmla="*/ 119 w 119"/>
                <a:gd name="T13" fmla="*/ 5 h 10"/>
                <a:gd name="T14" fmla="*/ 119 w 119"/>
                <a:gd name="T15" fmla="*/ 5 h 10"/>
                <a:gd name="T16" fmla="*/ 114 w 11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10">
                  <a:moveTo>
                    <a:pt x="114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3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8"/>
                    <a:pt x="117" y="10"/>
                    <a:pt x="114" y="1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0" name="Freeform 12"/>
            <p:cNvSpPr>
              <a:spLocks noEditPoints="1"/>
            </p:cNvSpPr>
            <p:nvPr/>
          </p:nvSpPr>
          <p:spPr bwMode="auto">
            <a:xfrm>
              <a:off x="8175436" y="4102513"/>
              <a:ext cx="390301" cy="332815"/>
            </a:xfrm>
            <a:custGeom>
              <a:avLst/>
              <a:gdLst>
                <a:gd name="T0" fmla="*/ 105 w 109"/>
                <a:gd name="T1" fmla="*/ 93 h 93"/>
                <a:gd name="T2" fmla="*/ 4 w 109"/>
                <a:gd name="T3" fmla="*/ 93 h 93"/>
                <a:gd name="T4" fmla="*/ 0 w 109"/>
                <a:gd name="T5" fmla="*/ 89 h 93"/>
                <a:gd name="T6" fmla="*/ 0 w 109"/>
                <a:gd name="T7" fmla="*/ 4 h 93"/>
                <a:gd name="T8" fmla="*/ 4 w 109"/>
                <a:gd name="T9" fmla="*/ 0 h 93"/>
                <a:gd name="T10" fmla="*/ 105 w 109"/>
                <a:gd name="T11" fmla="*/ 0 h 93"/>
                <a:gd name="T12" fmla="*/ 109 w 109"/>
                <a:gd name="T13" fmla="*/ 4 h 93"/>
                <a:gd name="T14" fmla="*/ 109 w 109"/>
                <a:gd name="T15" fmla="*/ 89 h 93"/>
                <a:gd name="T16" fmla="*/ 105 w 109"/>
                <a:gd name="T17" fmla="*/ 93 h 93"/>
                <a:gd name="T18" fmla="*/ 4 w 109"/>
                <a:gd name="T19" fmla="*/ 88 h 93"/>
                <a:gd name="T20" fmla="*/ 105 w 109"/>
                <a:gd name="T21" fmla="*/ 88 h 93"/>
                <a:gd name="T22" fmla="*/ 105 w 109"/>
                <a:gd name="T23" fmla="*/ 5 h 93"/>
                <a:gd name="T24" fmla="*/ 4 w 109"/>
                <a:gd name="T25" fmla="*/ 5 h 93"/>
                <a:gd name="T26" fmla="*/ 4 w 109"/>
                <a:gd name="T27" fmla="*/ 8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9" h="93">
                  <a:moveTo>
                    <a:pt x="105" y="93"/>
                  </a:moveTo>
                  <a:cubicBezTo>
                    <a:pt x="4" y="93"/>
                    <a:pt x="4" y="93"/>
                    <a:pt x="4" y="93"/>
                  </a:cubicBezTo>
                  <a:cubicBezTo>
                    <a:pt x="1" y="93"/>
                    <a:pt x="0" y="91"/>
                    <a:pt x="0" y="8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8" y="0"/>
                    <a:pt x="109" y="2"/>
                    <a:pt x="109" y="4"/>
                  </a:cubicBezTo>
                  <a:cubicBezTo>
                    <a:pt x="109" y="89"/>
                    <a:pt x="109" y="89"/>
                    <a:pt x="109" y="89"/>
                  </a:cubicBezTo>
                  <a:cubicBezTo>
                    <a:pt x="109" y="91"/>
                    <a:pt x="108" y="93"/>
                    <a:pt x="105" y="93"/>
                  </a:cubicBezTo>
                  <a:close/>
                  <a:moveTo>
                    <a:pt x="4" y="88"/>
                  </a:moveTo>
                  <a:cubicBezTo>
                    <a:pt x="105" y="88"/>
                    <a:pt x="105" y="88"/>
                    <a:pt x="105" y="88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4" y="5"/>
                    <a:pt x="4" y="5"/>
                    <a:pt x="4" y="5"/>
                  </a:cubicBezTo>
                  <a:lnTo>
                    <a:pt x="4" y="8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1" name="Rectangle 13"/>
            <p:cNvSpPr>
              <a:spLocks noChangeArrowheads="1"/>
            </p:cNvSpPr>
            <p:nvPr/>
          </p:nvSpPr>
          <p:spPr bwMode="auto">
            <a:xfrm>
              <a:off x="8225357" y="4155462"/>
              <a:ext cx="290457" cy="78665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2" name="Line 14"/>
            <p:cNvSpPr>
              <a:spLocks noChangeShapeType="1"/>
            </p:cNvSpPr>
            <p:nvPr/>
          </p:nvSpPr>
          <p:spPr bwMode="auto">
            <a:xfrm>
              <a:off x="8225357" y="4267409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3" name="Line 15"/>
            <p:cNvSpPr>
              <a:spLocks noChangeShapeType="1"/>
            </p:cNvSpPr>
            <p:nvPr/>
          </p:nvSpPr>
          <p:spPr bwMode="auto">
            <a:xfrm>
              <a:off x="8225357" y="4302203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4" name="Line 16"/>
            <p:cNvSpPr>
              <a:spLocks noChangeShapeType="1"/>
            </p:cNvSpPr>
            <p:nvPr/>
          </p:nvSpPr>
          <p:spPr bwMode="auto">
            <a:xfrm>
              <a:off x="8225357" y="4338509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5" name="Line 17"/>
            <p:cNvSpPr>
              <a:spLocks noChangeShapeType="1"/>
            </p:cNvSpPr>
            <p:nvPr/>
          </p:nvSpPr>
          <p:spPr bwMode="auto">
            <a:xfrm>
              <a:off x="8225357" y="4371792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6" name="Freeform 18"/>
            <p:cNvSpPr>
              <a:spLocks/>
            </p:cNvSpPr>
            <p:nvPr/>
          </p:nvSpPr>
          <p:spPr bwMode="auto">
            <a:xfrm>
              <a:off x="8355457" y="4424740"/>
              <a:ext cx="31770" cy="243560"/>
            </a:xfrm>
            <a:custGeom>
              <a:avLst/>
              <a:gdLst>
                <a:gd name="T0" fmla="*/ 9 w 9"/>
                <a:gd name="T1" fmla="*/ 64 h 68"/>
                <a:gd name="T2" fmla="*/ 5 w 9"/>
                <a:gd name="T3" fmla="*/ 68 h 68"/>
                <a:gd name="T4" fmla="*/ 5 w 9"/>
                <a:gd name="T5" fmla="*/ 68 h 68"/>
                <a:gd name="T6" fmla="*/ 0 w 9"/>
                <a:gd name="T7" fmla="*/ 64 h 68"/>
                <a:gd name="T8" fmla="*/ 0 w 9"/>
                <a:gd name="T9" fmla="*/ 4 h 68"/>
                <a:gd name="T10" fmla="*/ 5 w 9"/>
                <a:gd name="T11" fmla="*/ 0 h 68"/>
                <a:gd name="T12" fmla="*/ 5 w 9"/>
                <a:gd name="T13" fmla="*/ 0 h 68"/>
                <a:gd name="T14" fmla="*/ 9 w 9"/>
                <a:gd name="T15" fmla="*/ 4 h 68"/>
                <a:gd name="T16" fmla="*/ 9 w 9"/>
                <a:gd name="T17" fmla="*/ 6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8">
                  <a:moveTo>
                    <a:pt x="9" y="64"/>
                  </a:moveTo>
                  <a:cubicBezTo>
                    <a:pt x="9" y="67"/>
                    <a:pt x="7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2" y="68"/>
                    <a:pt x="0" y="67"/>
                    <a:pt x="0" y="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9" y="2"/>
                    <a:pt x="9" y="4"/>
                  </a:cubicBezTo>
                  <a:lnTo>
                    <a:pt x="9" y="6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7" name="Freeform 19"/>
            <p:cNvSpPr>
              <a:spLocks/>
            </p:cNvSpPr>
            <p:nvPr/>
          </p:nvSpPr>
          <p:spPr bwMode="auto">
            <a:xfrm>
              <a:off x="8207204" y="4442893"/>
              <a:ext cx="161870" cy="219356"/>
            </a:xfrm>
            <a:custGeom>
              <a:avLst/>
              <a:gdLst>
                <a:gd name="T0" fmla="*/ 8 w 45"/>
                <a:gd name="T1" fmla="*/ 59 h 61"/>
                <a:gd name="T2" fmla="*/ 2 w 45"/>
                <a:gd name="T3" fmla="*/ 60 h 61"/>
                <a:gd name="T4" fmla="*/ 2 w 45"/>
                <a:gd name="T5" fmla="*/ 60 h 61"/>
                <a:gd name="T6" fmla="*/ 1 w 45"/>
                <a:gd name="T7" fmla="*/ 54 h 61"/>
                <a:gd name="T8" fmla="*/ 37 w 45"/>
                <a:gd name="T9" fmla="*/ 2 h 61"/>
                <a:gd name="T10" fmla="*/ 43 w 45"/>
                <a:gd name="T11" fmla="*/ 1 h 61"/>
                <a:gd name="T12" fmla="*/ 43 w 45"/>
                <a:gd name="T13" fmla="*/ 1 h 61"/>
                <a:gd name="T14" fmla="*/ 44 w 45"/>
                <a:gd name="T15" fmla="*/ 7 h 61"/>
                <a:gd name="T16" fmla="*/ 8 w 45"/>
                <a:gd name="T17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1">
                  <a:moveTo>
                    <a:pt x="8" y="59"/>
                  </a:moveTo>
                  <a:cubicBezTo>
                    <a:pt x="7" y="61"/>
                    <a:pt x="4" y="61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0" y="59"/>
                    <a:pt x="0" y="56"/>
                    <a:pt x="1" y="54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8" y="0"/>
                    <a:pt x="41" y="0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2"/>
                    <a:pt x="45" y="5"/>
                    <a:pt x="44" y="7"/>
                  </a:cubicBezTo>
                  <a:lnTo>
                    <a:pt x="8" y="5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8" name="Freeform 20"/>
            <p:cNvSpPr>
              <a:spLocks/>
            </p:cNvSpPr>
            <p:nvPr/>
          </p:nvSpPr>
          <p:spPr bwMode="auto">
            <a:xfrm>
              <a:off x="8372099" y="4442893"/>
              <a:ext cx="161870" cy="219356"/>
            </a:xfrm>
            <a:custGeom>
              <a:avLst/>
              <a:gdLst>
                <a:gd name="T0" fmla="*/ 37 w 45"/>
                <a:gd name="T1" fmla="*/ 59 h 61"/>
                <a:gd name="T2" fmla="*/ 43 w 45"/>
                <a:gd name="T3" fmla="*/ 60 h 61"/>
                <a:gd name="T4" fmla="*/ 43 w 45"/>
                <a:gd name="T5" fmla="*/ 60 h 61"/>
                <a:gd name="T6" fmla="*/ 44 w 45"/>
                <a:gd name="T7" fmla="*/ 54 h 61"/>
                <a:gd name="T8" fmla="*/ 8 w 45"/>
                <a:gd name="T9" fmla="*/ 2 h 61"/>
                <a:gd name="T10" fmla="*/ 2 w 45"/>
                <a:gd name="T11" fmla="*/ 1 h 61"/>
                <a:gd name="T12" fmla="*/ 2 w 45"/>
                <a:gd name="T13" fmla="*/ 1 h 61"/>
                <a:gd name="T14" fmla="*/ 1 w 45"/>
                <a:gd name="T15" fmla="*/ 7 h 61"/>
                <a:gd name="T16" fmla="*/ 37 w 45"/>
                <a:gd name="T17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1">
                  <a:moveTo>
                    <a:pt x="37" y="59"/>
                  </a:moveTo>
                  <a:cubicBezTo>
                    <a:pt x="38" y="61"/>
                    <a:pt x="41" y="61"/>
                    <a:pt x="43" y="60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5" y="59"/>
                    <a:pt x="45" y="56"/>
                    <a:pt x="44" y="5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0"/>
                    <a:pt x="4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0" y="5"/>
                    <a:pt x="1" y="7"/>
                  </a:cubicBezTo>
                  <a:lnTo>
                    <a:pt x="37" y="5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</p:grpSp>
      <p:sp>
        <p:nvSpPr>
          <p:cNvPr id="15" name="자유형 14"/>
          <p:cNvSpPr>
            <a:spLocks/>
          </p:cNvSpPr>
          <p:nvPr/>
        </p:nvSpPr>
        <p:spPr bwMode="auto">
          <a:xfrm rot="16200000">
            <a:off x="6420846" y="658443"/>
            <a:ext cx="1297411" cy="3363280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</a:t>
            </a:r>
            <a:r>
              <a:rPr lang="ko-KR" altLang="en-US" sz="1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시계열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분석은 시계열성데이터의 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</a:t>
            </a:r>
            <a:r>
              <a:rPr lang="ko-KR" altLang="en-US" sz="1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트렌드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/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계절성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/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패턴 등의 분석 방법을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가지며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ARIMA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모델 등을 활용하여 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예측을 하는 분석 기법이다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 rot="16200000">
            <a:off x="4409831" y="2010715"/>
            <a:ext cx="1297409" cy="658748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Time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Series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석</a:t>
            </a:r>
          </a:p>
        </p:txBody>
      </p:sp>
      <p:sp>
        <p:nvSpPr>
          <p:cNvPr id="18" name="자유형 17"/>
          <p:cNvSpPr>
            <a:spLocks/>
          </p:cNvSpPr>
          <p:nvPr/>
        </p:nvSpPr>
        <p:spPr bwMode="auto">
          <a:xfrm rot="16200000">
            <a:off x="6444014" y="1989842"/>
            <a:ext cx="1251074" cy="3363279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계절성 분석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–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특정 계절에 영향 받음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</a:t>
            </a:r>
            <a:r>
              <a:rPr lang="ko-KR" altLang="en-US" sz="1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트렌드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분석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–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상승 혹은 하강 기울기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패턴 분석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–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주기적 패턴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 rot="16200000">
            <a:off x="4433000" y="3342112"/>
            <a:ext cx="1251072" cy="658749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TS</a:t>
            </a:r>
            <a:endParaRPr lang="en-US" altLang="ko-KR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</a:t>
            </a:r>
            <a:endParaRPr lang="en-US" altLang="ko-KR" sz="1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법</a:t>
            </a:r>
          </a:p>
        </p:txBody>
      </p:sp>
    </p:spTree>
    <p:extLst>
      <p:ext uri="{BB962C8B-B14F-4D97-AF65-F5344CB8AC3E}">
        <p14:creationId xmlns:p14="http://schemas.microsoft.com/office/powerpoint/2010/main" val="33547780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77999" y="542927"/>
            <a:ext cx="6928171" cy="63817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Samsung Stock Time Series Analysis</a:t>
            </a:r>
            <a:endParaRPr lang="ko-KR" altLang="en-US" dirty="0"/>
          </a:p>
        </p:txBody>
      </p:sp>
      <p:sp>
        <p:nvSpPr>
          <p:cNvPr id="40" name="자유형 39"/>
          <p:cNvSpPr>
            <a:spLocks/>
          </p:cNvSpPr>
          <p:nvPr/>
        </p:nvSpPr>
        <p:spPr bwMode="auto">
          <a:xfrm rot="16200000">
            <a:off x="3651137" y="2674714"/>
            <a:ext cx="1317074" cy="6250895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 박스도표를 통한 연도별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월별 분포를 명확하게 보여줌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특히 연도별은 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2017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년부터 </a:t>
            </a:r>
            <a:r>
              <a:rPr lang="ko-KR" altLang="en-US" sz="1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우상향하는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것으로 보여지며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   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월별은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가장 높은 달이 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11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월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낮은 달이 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1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월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로 연말로 가면서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    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가격이 상승하는 모습을 보임</a:t>
            </a:r>
            <a:endParaRPr lang="ko-KR" alt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6776043" y="5687297"/>
            <a:ext cx="426608" cy="580915"/>
            <a:chOff x="8157282" y="4087385"/>
            <a:chExt cx="426608" cy="580915"/>
          </a:xfrm>
        </p:grpSpPr>
        <p:sp>
          <p:nvSpPr>
            <p:cNvPr id="42" name="Freeform 10"/>
            <p:cNvSpPr>
              <a:spLocks/>
            </p:cNvSpPr>
            <p:nvPr/>
          </p:nvSpPr>
          <p:spPr bwMode="auto">
            <a:xfrm>
              <a:off x="8157282" y="4087385"/>
              <a:ext cx="426608" cy="31770"/>
            </a:xfrm>
            <a:custGeom>
              <a:avLst/>
              <a:gdLst>
                <a:gd name="T0" fmla="*/ 114 w 119"/>
                <a:gd name="T1" fmla="*/ 9 h 9"/>
                <a:gd name="T2" fmla="*/ 5 w 119"/>
                <a:gd name="T3" fmla="*/ 9 h 9"/>
                <a:gd name="T4" fmla="*/ 0 w 119"/>
                <a:gd name="T5" fmla="*/ 5 h 9"/>
                <a:gd name="T6" fmla="*/ 0 w 119"/>
                <a:gd name="T7" fmla="*/ 5 h 9"/>
                <a:gd name="T8" fmla="*/ 5 w 119"/>
                <a:gd name="T9" fmla="*/ 0 h 9"/>
                <a:gd name="T10" fmla="*/ 114 w 119"/>
                <a:gd name="T11" fmla="*/ 0 h 9"/>
                <a:gd name="T12" fmla="*/ 119 w 119"/>
                <a:gd name="T13" fmla="*/ 5 h 9"/>
                <a:gd name="T14" fmla="*/ 119 w 119"/>
                <a:gd name="T15" fmla="*/ 5 h 9"/>
                <a:gd name="T16" fmla="*/ 114 w 119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9">
                  <a:moveTo>
                    <a:pt x="114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2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7"/>
                    <a:pt x="117" y="9"/>
                    <a:pt x="114" y="9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3" name="Freeform 11"/>
            <p:cNvSpPr>
              <a:spLocks/>
            </p:cNvSpPr>
            <p:nvPr/>
          </p:nvSpPr>
          <p:spPr bwMode="auto">
            <a:xfrm>
              <a:off x="8157282" y="4414150"/>
              <a:ext cx="426608" cy="36307"/>
            </a:xfrm>
            <a:custGeom>
              <a:avLst/>
              <a:gdLst>
                <a:gd name="T0" fmla="*/ 114 w 119"/>
                <a:gd name="T1" fmla="*/ 10 h 10"/>
                <a:gd name="T2" fmla="*/ 5 w 119"/>
                <a:gd name="T3" fmla="*/ 10 h 10"/>
                <a:gd name="T4" fmla="*/ 0 w 119"/>
                <a:gd name="T5" fmla="*/ 5 h 10"/>
                <a:gd name="T6" fmla="*/ 0 w 119"/>
                <a:gd name="T7" fmla="*/ 5 h 10"/>
                <a:gd name="T8" fmla="*/ 5 w 119"/>
                <a:gd name="T9" fmla="*/ 0 h 10"/>
                <a:gd name="T10" fmla="*/ 114 w 119"/>
                <a:gd name="T11" fmla="*/ 0 h 10"/>
                <a:gd name="T12" fmla="*/ 119 w 119"/>
                <a:gd name="T13" fmla="*/ 5 h 10"/>
                <a:gd name="T14" fmla="*/ 119 w 119"/>
                <a:gd name="T15" fmla="*/ 5 h 10"/>
                <a:gd name="T16" fmla="*/ 114 w 11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10">
                  <a:moveTo>
                    <a:pt x="114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3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8"/>
                    <a:pt x="117" y="10"/>
                    <a:pt x="114" y="1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4" name="Freeform 12"/>
            <p:cNvSpPr>
              <a:spLocks noEditPoints="1"/>
            </p:cNvSpPr>
            <p:nvPr/>
          </p:nvSpPr>
          <p:spPr bwMode="auto">
            <a:xfrm>
              <a:off x="8175436" y="4102513"/>
              <a:ext cx="390301" cy="332815"/>
            </a:xfrm>
            <a:custGeom>
              <a:avLst/>
              <a:gdLst>
                <a:gd name="T0" fmla="*/ 105 w 109"/>
                <a:gd name="T1" fmla="*/ 93 h 93"/>
                <a:gd name="T2" fmla="*/ 4 w 109"/>
                <a:gd name="T3" fmla="*/ 93 h 93"/>
                <a:gd name="T4" fmla="*/ 0 w 109"/>
                <a:gd name="T5" fmla="*/ 89 h 93"/>
                <a:gd name="T6" fmla="*/ 0 w 109"/>
                <a:gd name="T7" fmla="*/ 4 h 93"/>
                <a:gd name="T8" fmla="*/ 4 w 109"/>
                <a:gd name="T9" fmla="*/ 0 h 93"/>
                <a:gd name="T10" fmla="*/ 105 w 109"/>
                <a:gd name="T11" fmla="*/ 0 h 93"/>
                <a:gd name="T12" fmla="*/ 109 w 109"/>
                <a:gd name="T13" fmla="*/ 4 h 93"/>
                <a:gd name="T14" fmla="*/ 109 w 109"/>
                <a:gd name="T15" fmla="*/ 89 h 93"/>
                <a:gd name="T16" fmla="*/ 105 w 109"/>
                <a:gd name="T17" fmla="*/ 93 h 93"/>
                <a:gd name="T18" fmla="*/ 4 w 109"/>
                <a:gd name="T19" fmla="*/ 88 h 93"/>
                <a:gd name="T20" fmla="*/ 105 w 109"/>
                <a:gd name="T21" fmla="*/ 88 h 93"/>
                <a:gd name="T22" fmla="*/ 105 w 109"/>
                <a:gd name="T23" fmla="*/ 5 h 93"/>
                <a:gd name="T24" fmla="*/ 4 w 109"/>
                <a:gd name="T25" fmla="*/ 5 h 93"/>
                <a:gd name="T26" fmla="*/ 4 w 109"/>
                <a:gd name="T27" fmla="*/ 8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9" h="93">
                  <a:moveTo>
                    <a:pt x="105" y="93"/>
                  </a:moveTo>
                  <a:cubicBezTo>
                    <a:pt x="4" y="93"/>
                    <a:pt x="4" y="93"/>
                    <a:pt x="4" y="93"/>
                  </a:cubicBezTo>
                  <a:cubicBezTo>
                    <a:pt x="1" y="93"/>
                    <a:pt x="0" y="91"/>
                    <a:pt x="0" y="8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8" y="0"/>
                    <a:pt x="109" y="2"/>
                    <a:pt x="109" y="4"/>
                  </a:cubicBezTo>
                  <a:cubicBezTo>
                    <a:pt x="109" y="89"/>
                    <a:pt x="109" y="89"/>
                    <a:pt x="109" y="89"/>
                  </a:cubicBezTo>
                  <a:cubicBezTo>
                    <a:pt x="109" y="91"/>
                    <a:pt x="108" y="93"/>
                    <a:pt x="105" y="93"/>
                  </a:cubicBezTo>
                  <a:close/>
                  <a:moveTo>
                    <a:pt x="4" y="88"/>
                  </a:moveTo>
                  <a:cubicBezTo>
                    <a:pt x="105" y="88"/>
                    <a:pt x="105" y="88"/>
                    <a:pt x="105" y="88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4" y="5"/>
                    <a:pt x="4" y="5"/>
                    <a:pt x="4" y="5"/>
                  </a:cubicBezTo>
                  <a:lnTo>
                    <a:pt x="4" y="8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5" name="Rectangle 13"/>
            <p:cNvSpPr>
              <a:spLocks noChangeArrowheads="1"/>
            </p:cNvSpPr>
            <p:nvPr/>
          </p:nvSpPr>
          <p:spPr bwMode="auto">
            <a:xfrm>
              <a:off x="8225357" y="4155462"/>
              <a:ext cx="290457" cy="78665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6" name="Line 14"/>
            <p:cNvSpPr>
              <a:spLocks noChangeShapeType="1"/>
            </p:cNvSpPr>
            <p:nvPr/>
          </p:nvSpPr>
          <p:spPr bwMode="auto">
            <a:xfrm>
              <a:off x="8225357" y="4267409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7" name="Line 15"/>
            <p:cNvSpPr>
              <a:spLocks noChangeShapeType="1"/>
            </p:cNvSpPr>
            <p:nvPr/>
          </p:nvSpPr>
          <p:spPr bwMode="auto">
            <a:xfrm>
              <a:off x="8225357" y="4302203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8" name="Line 16"/>
            <p:cNvSpPr>
              <a:spLocks noChangeShapeType="1"/>
            </p:cNvSpPr>
            <p:nvPr/>
          </p:nvSpPr>
          <p:spPr bwMode="auto">
            <a:xfrm>
              <a:off x="8225357" y="4338509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9" name="Line 17"/>
            <p:cNvSpPr>
              <a:spLocks noChangeShapeType="1"/>
            </p:cNvSpPr>
            <p:nvPr/>
          </p:nvSpPr>
          <p:spPr bwMode="auto">
            <a:xfrm>
              <a:off x="8225357" y="4371792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50" name="Freeform 18"/>
            <p:cNvSpPr>
              <a:spLocks/>
            </p:cNvSpPr>
            <p:nvPr/>
          </p:nvSpPr>
          <p:spPr bwMode="auto">
            <a:xfrm>
              <a:off x="8355457" y="4424740"/>
              <a:ext cx="31770" cy="243560"/>
            </a:xfrm>
            <a:custGeom>
              <a:avLst/>
              <a:gdLst>
                <a:gd name="T0" fmla="*/ 9 w 9"/>
                <a:gd name="T1" fmla="*/ 64 h 68"/>
                <a:gd name="T2" fmla="*/ 5 w 9"/>
                <a:gd name="T3" fmla="*/ 68 h 68"/>
                <a:gd name="T4" fmla="*/ 5 w 9"/>
                <a:gd name="T5" fmla="*/ 68 h 68"/>
                <a:gd name="T6" fmla="*/ 0 w 9"/>
                <a:gd name="T7" fmla="*/ 64 h 68"/>
                <a:gd name="T8" fmla="*/ 0 w 9"/>
                <a:gd name="T9" fmla="*/ 4 h 68"/>
                <a:gd name="T10" fmla="*/ 5 w 9"/>
                <a:gd name="T11" fmla="*/ 0 h 68"/>
                <a:gd name="T12" fmla="*/ 5 w 9"/>
                <a:gd name="T13" fmla="*/ 0 h 68"/>
                <a:gd name="T14" fmla="*/ 9 w 9"/>
                <a:gd name="T15" fmla="*/ 4 h 68"/>
                <a:gd name="T16" fmla="*/ 9 w 9"/>
                <a:gd name="T17" fmla="*/ 6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8">
                  <a:moveTo>
                    <a:pt x="9" y="64"/>
                  </a:moveTo>
                  <a:cubicBezTo>
                    <a:pt x="9" y="67"/>
                    <a:pt x="7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2" y="68"/>
                    <a:pt x="0" y="67"/>
                    <a:pt x="0" y="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9" y="2"/>
                    <a:pt x="9" y="4"/>
                  </a:cubicBezTo>
                  <a:lnTo>
                    <a:pt x="9" y="6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51" name="Freeform 19"/>
            <p:cNvSpPr>
              <a:spLocks/>
            </p:cNvSpPr>
            <p:nvPr/>
          </p:nvSpPr>
          <p:spPr bwMode="auto">
            <a:xfrm>
              <a:off x="8207204" y="4442893"/>
              <a:ext cx="161870" cy="219356"/>
            </a:xfrm>
            <a:custGeom>
              <a:avLst/>
              <a:gdLst>
                <a:gd name="T0" fmla="*/ 8 w 45"/>
                <a:gd name="T1" fmla="*/ 59 h 61"/>
                <a:gd name="T2" fmla="*/ 2 w 45"/>
                <a:gd name="T3" fmla="*/ 60 h 61"/>
                <a:gd name="T4" fmla="*/ 2 w 45"/>
                <a:gd name="T5" fmla="*/ 60 h 61"/>
                <a:gd name="T6" fmla="*/ 1 w 45"/>
                <a:gd name="T7" fmla="*/ 54 h 61"/>
                <a:gd name="T8" fmla="*/ 37 w 45"/>
                <a:gd name="T9" fmla="*/ 2 h 61"/>
                <a:gd name="T10" fmla="*/ 43 w 45"/>
                <a:gd name="T11" fmla="*/ 1 h 61"/>
                <a:gd name="T12" fmla="*/ 43 w 45"/>
                <a:gd name="T13" fmla="*/ 1 h 61"/>
                <a:gd name="T14" fmla="*/ 44 w 45"/>
                <a:gd name="T15" fmla="*/ 7 h 61"/>
                <a:gd name="T16" fmla="*/ 8 w 45"/>
                <a:gd name="T17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1">
                  <a:moveTo>
                    <a:pt x="8" y="59"/>
                  </a:moveTo>
                  <a:cubicBezTo>
                    <a:pt x="7" y="61"/>
                    <a:pt x="4" y="61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0" y="59"/>
                    <a:pt x="0" y="56"/>
                    <a:pt x="1" y="54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8" y="0"/>
                    <a:pt x="41" y="0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2"/>
                    <a:pt x="45" y="5"/>
                    <a:pt x="44" y="7"/>
                  </a:cubicBezTo>
                  <a:lnTo>
                    <a:pt x="8" y="5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52" name="Freeform 20"/>
            <p:cNvSpPr>
              <a:spLocks/>
            </p:cNvSpPr>
            <p:nvPr/>
          </p:nvSpPr>
          <p:spPr bwMode="auto">
            <a:xfrm>
              <a:off x="8372099" y="4442893"/>
              <a:ext cx="161870" cy="219356"/>
            </a:xfrm>
            <a:custGeom>
              <a:avLst/>
              <a:gdLst>
                <a:gd name="T0" fmla="*/ 37 w 45"/>
                <a:gd name="T1" fmla="*/ 59 h 61"/>
                <a:gd name="T2" fmla="*/ 43 w 45"/>
                <a:gd name="T3" fmla="*/ 60 h 61"/>
                <a:gd name="T4" fmla="*/ 43 w 45"/>
                <a:gd name="T5" fmla="*/ 60 h 61"/>
                <a:gd name="T6" fmla="*/ 44 w 45"/>
                <a:gd name="T7" fmla="*/ 54 h 61"/>
                <a:gd name="T8" fmla="*/ 8 w 45"/>
                <a:gd name="T9" fmla="*/ 2 h 61"/>
                <a:gd name="T10" fmla="*/ 2 w 45"/>
                <a:gd name="T11" fmla="*/ 1 h 61"/>
                <a:gd name="T12" fmla="*/ 2 w 45"/>
                <a:gd name="T13" fmla="*/ 1 h 61"/>
                <a:gd name="T14" fmla="*/ 1 w 45"/>
                <a:gd name="T15" fmla="*/ 7 h 61"/>
                <a:gd name="T16" fmla="*/ 37 w 45"/>
                <a:gd name="T17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1">
                  <a:moveTo>
                    <a:pt x="37" y="59"/>
                  </a:moveTo>
                  <a:cubicBezTo>
                    <a:pt x="38" y="61"/>
                    <a:pt x="41" y="61"/>
                    <a:pt x="43" y="60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5" y="59"/>
                    <a:pt x="45" y="56"/>
                    <a:pt x="44" y="5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0"/>
                    <a:pt x="4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0" y="5"/>
                    <a:pt x="1" y="7"/>
                  </a:cubicBezTo>
                  <a:lnTo>
                    <a:pt x="37" y="5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</p:grpSp>
      <p:sp>
        <p:nvSpPr>
          <p:cNvPr id="54" name="Freeform 24"/>
          <p:cNvSpPr>
            <a:spLocks/>
          </p:cNvSpPr>
          <p:nvPr/>
        </p:nvSpPr>
        <p:spPr bwMode="auto">
          <a:xfrm rot="16200000">
            <a:off x="121335" y="5397575"/>
            <a:ext cx="1317068" cy="808717"/>
          </a:xfrm>
          <a:custGeom>
            <a:avLst/>
            <a:gdLst>
              <a:gd name="T0" fmla="*/ 744 w 777"/>
              <a:gd name="T1" fmla="*/ 0 h 140"/>
              <a:gd name="T2" fmla="*/ 32 w 777"/>
              <a:gd name="T3" fmla="*/ 0 h 140"/>
              <a:gd name="T4" fmla="*/ 0 w 777"/>
              <a:gd name="T5" fmla="*/ 32 h 140"/>
              <a:gd name="T6" fmla="*/ 0 w 777"/>
              <a:gd name="T7" fmla="*/ 140 h 140"/>
              <a:gd name="T8" fmla="*/ 777 w 777"/>
              <a:gd name="T9" fmla="*/ 140 h 140"/>
              <a:gd name="T10" fmla="*/ 777 w 777"/>
              <a:gd name="T11" fmla="*/ 32 h 140"/>
              <a:gd name="T12" fmla="*/ 744 w 777"/>
              <a:gd name="T13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0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4"/>
                  <a:pt x="0" y="32"/>
                </a:cubicBezTo>
                <a:cubicBezTo>
                  <a:pt x="0" y="140"/>
                  <a:pt x="0" y="140"/>
                  <a:pt x="0" y="140"/>
                </a:cubicBezTo>
                <a:cubicBezTo>
                  <a:pt x="777" y="140"/>
                  <a:pt x="777" y="140"/>
                  <a:pt x="777" y="140"/>
                </a:cubicBezTo>
                <a:cubicBezTo>
                  <a:pt x="777" y="32"/>
                  <a:pt x="777" y="32"/>
                  <a:pt x="777" y="32"/>
                </a:cubicBezTo>
                <a:cubicBezTo>
                  <a:pt x="777" y="14"/>
                  <a:pt x="762" y="0"/>
                  <a:pt x="744" y="0"/>
                </a:cubicBezTo>
                <a:close/>
              </a:path>
            </a:pathLst>
          </a:cu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Box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Plot</a:t>
            </a:r>
            <a:endParaRPr lang="ko-KR" altLang="en-US" sz="15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10" y="1691377"/>
            <a:ext cx="8474666" cy="3255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2013~2020, Samsung stock Time Series Monthly, Yearly box plot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582366" y="2590800"/>
            <a:ext cx="1818183" cy="2219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341185" y="2438400"/>
            <a:ext cx="307266" cy="21240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855660" y="2047876"/>
            <a:ext cx="307266" cy="24288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3817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75624" y="4940073"/>
            <a:ext cx="2507885" cy="366936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</a:rPr>
              <a:t>트렌드</a:t>
            </a:r>
            <a:endParaRPr lang="en-US" altLang="ko-KR" sz="1400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45553" y="4940073"/>
            <a:ext cx="2507885" cy="366936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</a:rPr>
              <a:t>계절 패턴</a:t>
            </a:r>
            <a:endParaRPr lang="en-US" altLang="ko-KR" sz="1400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958840" y="4940073"/>
            <a:ext cx="2507885" cy="366936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</a:rPr>
              <a:t>순환 패턴</a:t>
            </a:r>
            <a:endParaRPr lang="en-US" altLang="ko-KR" sz="1400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43836" y="5217880"/>
            <a:ext cx="2644966" cy="943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300" spc="-60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상승 또는 하강 기울기가 존재할 </a:t>
            </a:r>
            <a:r>
              <a:rPr lang="ko-KR" altLang="en-US" sz="1300" spc="-60" dirty="0" err="1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떄</a:t>
            </a:r>
            <a:r>
              <a:rPr lang="ko-KR" altLang="en-US" sz="1300" spc="-60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관측됨</a:t>
            </a:r>
            <a:endParaRPr lang="en-US" altLang="ko-KR" sz="1300" spc="-60" dirty="0" smtClean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58270" indent="-158270" latinLnBrk="0"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300" b="1" spc="-60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전체적으로 </a:t>
            </a:r>
            <a:r>
              <a:rPr lang="ko-KR" altLang="en-US" sz="1300" b="1" spc="-60" dirty="0" err="1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우상향</a:t>
            </a:r>
            <a:r>
              <a:rPr lang="ko-KR" altLang="en-US" sz="1300" b="1" spc="-60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나타냄</a:t>
            </a:r>
            <a:endParaRPr lang="en-US" altLang="ko-KR" sz="1300" b="1" spc="-60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325708" y="5217880"/>
            <a:ext cx="2644966" cy="943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300" spc="-60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규칙적 구간에서 계절 요인에 반복적 패턴</a:t>
            </a:r>
            <a:r>
              <a:rPr lang="en-US" altLang="ko-KR" sz="1300" spc="-60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300" spc="-60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특히 </a:t>
            </a:r>
            <a:r>
              <a:rPr lang="ko-KR" altLang="en-US" sz="1300" b="1" spc="-60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연말로 가면서 높아지는 경향</a:t>
            </a:r>
            <a:r>
              <a:rPr lang="ko-KR" altLang="en-US" sz="1300" spc="-60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있</a:t>
            </a:r>
            <a:r>
              <a:rPr lang="ko-KR" altLang="en-US" sz="13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음</a:t>
            </a:r>
            <a:endParaRPr lang="en-US" altLang="ko-KR" sz="1300" spc="-60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56925" y="5217880"/>
            <a:ext cx="2644966" cy="943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300" spc="-60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비즈니스와 다른 사회경제 요소에 영향을 받음</a:t>
            </a:r>
            <a:endParaRPr lang="en-US" altLang="ko-KR" sz="1300" spc="-60" dirty="0" smtClean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58270" indent="-158270" latinLnBrk="0"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300" spc="-60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이에 </a:t>
            </a:r>
            <a:r>
              <a:rPr lang="ko-KR" altLang="en-US" sz="1300" b="1" spc="-60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다른 분석 필요</a:t>
            </a:r>
            <a:endParaRPr lang="en-US" altLang="ko-KR" sz="1300" b="1" spc="-60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32266" y="6186647"/>
            <a:ext cx="2507885" cy="46247"/>
          </a:xfrm>
          <a:prstGeom prst="rect">
            <a:avLst/>
          </a:pr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193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45553" y="6186647"/>
            <a:ext cx="2507885" cy="46247"/>
          </a:xfrm>
          <a:prstGeom prst="rect">
            <a:avLst/>
          </a:pr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363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958840" y="6186647"/>
            <a:ext cx="2507885" cy="46247"/>
          </a:xfrm>
          <a:prstGeom prst="rect">
            <a:avLst/>
          </a:pr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363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842912" y="1784354"/>
            <a:ext cx="5417602" cy="513294"/>
          </a:xfrm>
          <a:prstGeom prst="rect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삼성전자 주가의 </a:t>
            </a:r>
            <a:r>
              <a:rPr lang="ko-KR" altLang="en-US" sz="15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시계열</a:t>
            </a:r>
            <a:r>
              <a:rPr lang="en-US" altLang="ko-KR" sz="15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5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분석 결</a:t>
            </a:r>
            <a:r>
              <a:rPr lang="ko-KR" altLang="en-US" sz="15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론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Result of Time Series Analysis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563318" y="1224727"/>
            <a:ext cx="6250898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2013~2020, Samsung stock price Time Series Result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25" y="2409371"/>
            <a:ext cx="7791100" cy="2360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2643326" y="3589745"/>
            <a:ext cx="909091" cy="479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554479" y="3041105"/>
            <a:ext cx="6553201" cy="4945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26491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1690062" y="3857520"/>
            <a:ext cx="31012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 smtClean="0"/>
              <a:t>Influence Variable</a:t>
            </a:r>
          </a:p>
          <a:p>
            <a:r>
              <a:rPr lang="en-US" altLang="ko-KR" dirty="0" smtClean="0"/>
              <a:t>Analysis</a:t>
            </a:r>
            <a:endParaRPr lang="en-US" altLang="ko-KR" dirty="0"/>
          </a:p>
        </p:txBody>
      </p:sp>
      <p:sp>
        <p:nvSpPr>
          <p:cNvPr id="34" name="TextBox 33"/>
          <p:cNvSpPr txBox="1"/>
          <p:nvPr/>
        </p:nvSpPr>
        <p:spPr>
          <a:xfrm>
            <a:off x="133939" y="2311105"/>
            <a:ext cx="203346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en-US" altLang="ko-KR" sz="19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A47C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33891" y="4731341"/>
            <a:ext cx="3312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삼성전자 주가와 영향변수 상관관계 분석</a:t>
            </a:r>
            <a:endParaRPr lang="en-US" altLang="ko-KR" sz="14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4927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6117238" y="1692476"/>
            <a:ext cx="2605848" cy="1891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투자판단의 요소 분석</a:t>
            </a:r>
            <a:endParaRPr lang="en-US" altLang="ko-KR" sz="1500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latinLnBrk="0">
              <a:spcBef>
                <a:spcPts val="102"/>
              </a:spcBef>
              <a:tabLst>
                <a:tab pos="60873" algn="l"/>
                <a:tab pos="97396" algn="l"/>
              </a:tabLst>
            </a:pPr>
            <a:r>
              <a:rPr lang="en-US" altLang="ko-KR" sz="15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( </a:t>
            </a:r>
            <a:r>
              <a:rPr lang="ko-KR" altLang="en-US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정량적 요소 분석</a:t>
            </a:r>
            <a:r>
              <a:rPr lang="en-US" altLang="ko-KR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</a:p>
          <a:p>
            <a:pPr latinLnBrk="0">
              <a:spcBef>
                <a:spcPts val="102"/>
              </a:spcBef>
              <a:tabLst>
                <a:tab pos="60873" algn="l"/>
                <a:tab pos="97396" algn="l"/>
              </a:tabLst>
            </a:pPr>
            <a:r>
              <a:rPr lang="en-US" altLang="ko-KR" sz="15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 </a:t>
            </a:r>
            <a:r>
              <a:rPr lang="ko-KR" altLang="en-US" sz="15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스마트폰</a:t>
            </a:r>
            <a:r>
              <a:rPr lang="ko-KR" altLang="en-US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출시일</a:t>
            </a:r>
            <a:r>
              <a:rPr lang="en-US" altLang="ko-KR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</a:p>
          <a:p>
            <a:pPr latinLnBrk="0">
              <a:spcBef>
                <a:spcPts val="102"/>
              </a:spcBef>
              <a:tabLst>
                <a:tab pos="60873" algn="l"/>
                <a:tab pos="97396" algn="l"/>
              </a:tabLst>
            </a:pPr>
            <a:r>
              <a:rPr lang="en-US" altLang="ko-KR" sz="15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 </a:t>
            </a:r>
            <a:r>
              <a:rPr lang="ko-KR" altLang="en-US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주가 </a:t>
            </a:r>
            <a:r>
              <a:rPr lang="ko-KR" altLang="en-US" sz="15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배당락일</a:t>
            </a:r>
            <a:r>
              <a:rPr lang="ko-KR" altLang="en-US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분석 </a:t>
            </a:r>
            <a:r>
              <a:rPr lang="en-US" altLang="ko-KR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</a:t>
            </a:r>
            <a:endParaRPr lang="en-US" altLang="ko-KR" sz="15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81475" y="1692476"/>
            <a:ext cx="2501369" cy="1891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상관성 분석</a:t>
            </a:r>
            <a:r>
              <a:rPr lang="en-US" altLang="ko-KR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영향변수</a:t>
            </a:r>
            <a:endParaRPr lang="en-US" altLang="ko-KR" sz="1500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5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선후행</a:t>
            </a:r>
            <a:r>
              <a:rPr lang="ko-KR" altLang="en-US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주식 종목 분석</a:t>
            </a:r>
            <a:endParaRPr lang="en-US" altLang="ko-KR" sz="15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197641" y="2375372"/>
            <a:ext cx="2880605" cy="2880601"/>
          </a:xfrm>
          <a:prstGeom prst="ellipse">
            <a:avLst/>
          </a:prstGeom>
          <a:noFill/>
          <a:ln w="57150"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3092730" y="2420081"/>
            <a:ext cx="1224669" cy="1224665"/>
          </a:xfrm>
          <a:prstGeom prst="ellipse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Correlation</a:t>
            </a:r>
            <a:endParaRPr lang="en-US" altLang="ko-KR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Influence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Variable</a:t>
            </a:r>
          </a:p>
        </p:txBody>
      </p:sp>
      <p:sp>
        <p:nvSpPr>
          <p:cNvPr id="26" name="타원 25"/>
          <p:cNvSpPr/>
          <p:nvPr/>
        </p:nvSpPr>
        <p:spPr>
          <a:xfrm>
            <a:off x="4876686" y="2420081"/>
            <a:ext cx="1224669" cy="1224665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Investment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Factor</a:t>
            </a:r>
          </a:p>
        </p:txBody>
      </p:sp>
      <p:sp>
        <p:nvSpPr>
          <p:cNvPr id="27" name="타원 26"/>
          <p:cNvSpPr/>
          <p:nvPr/>
        </p:nvSpPr>
        <p:spPr>
          <a:xfrm>
            <a:off x="3092730" y="3927866"/>
            <a:ext cx="1224669" cy="1224665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SOX Gap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Analysis</a:t>
            </a:r>
          </a:p>
        </p:txBody>
      </p:sp>
      <p:sp>
        <p:nvSpPr>
          <p:cNvPr id="28" name="타원 27"/>
          <p:cNvSpPr/>
          <p:nvPr/>
        </p:nvSpPr>
        <p:spPr>
          <a:xfrm>
            <a:off x="4876686" y="3927866"/>
            <a:ext cx="1224669" cy="1224665"/>
          </a:xfrm>
          <a:prstGeom prst="ellipse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Covid19</a:t>
            </a:r>
            <a:endParaRPr lang="en-US" altLang="ko-KR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Trends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117238" y="4168661"/>
            <a:ext cx="2355099" cy="18919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5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사회적영향</a:t>
            </a:r>
            <a:endParaRPr lang="en-US" altLang="ko-KR" sz="15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코로나 발생 전후에 따른 주가 </a:t>
            </a:r>
            <a:r>
              <a:rPr lang="ko-KR" altLang="en-US" sz="15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트렌드</a:t>
            </a:r>
            <a:r>
              <a:rPr lang="ko-KR" altLang="en-US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분석</a:t>
            </a:r>
            <a:endParaRPr lang="en-US" altLang="ko-KR" sz="15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81475" y="4168661"/>
            <a:ext cx="2501369" cy="18919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en-US" altLang="ko-KR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SOX(</a:t>
            </a:r>
            <a:r>
              <a:rPr lang="ko-KR" altLang="en-US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필라델피아반도체지수</a:t>
            </a:r>
            <a:r>
              <a:rPr lang="en-US" altLang="ko-KR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</a:t>
            </a:r>
            <a:r>
              <a:rPr lang="ko-KR" altLang="en-US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에 대한 상관성 분석</a:t>
            </a:r>
            <a:endParaRPr lang="en-US" altLang="ko-KR" sz="1500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양</a:t>
            </a:r>
            <a:r>
              <a:rPr lang="en-US" altLang="ko-KR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/</a:t>
            </a:r>
            <a:r>
              <a:rPr lang="ko-KR" altLang="en-US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음 상관관계 파악</a:t>
            </a:r>
            <a:endParaRPr lang="en-US" altLang="ko-KR" sz="15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Influence Variable Analysis 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Correlation Analysis we tried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15375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dirty="0" smtClean="0"/>
              <a:t>1</a:t>
            </a:r>
            <a:r>
              <a:rPr lang="en-US" altLang="ko-KR" dirty="0"/>
              <a:t>. </a:t>
            </a:r>
            <a:r>
              <a:rPr lang="en-US" altLang="ko-KR" dirty="0" smtClean="0"/>
              <a:t>Correlation Influence Variable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Correlation Analysis about Influence Variables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Freeform 37"/>
          <p:cNvSpPr>
            <a:spLocks/>
          </p:cNvSpPr>
          <p:nvPr/>
        </p:nvSpPr>
        <p:spPr bwMode="auto">
          <a:xfrm>
            <a:off x="5905500" y="1691378"/>
            <a:ext cx="2944675" cy="391422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관련 높은 종목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의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패턴 그래프 분석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자유형 26"/>
          <p:cNvSpPr>
            <a:spLocks/>
          </p:cNvSpPr>
          <p:nvPr/>
        </p:nvSpPr>
        <p:spPr bwMode="auto">
          <a:xfrm>
            <a:off x="5905500" y="2082801"/>
            <a:ext cx="2944675" cy="2197099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삼성전자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(Close)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와 </a:t>
            </a:r>
            <a:r>
              <a:rPr lang="ko-KR" altLang="en-US" sz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현대차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삼성전기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삼성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SDI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의 그래프를 비교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ko-KR" altLang="en-US" sz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현대차는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코로나 이후 삼성전자의 가격에 선행하는 모습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SDI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는 삼성전자의 가격에 </a:t>
            </a:r>
            <a:r>
              <a:rPr lang="ko-KR" altLang="en-US" sz="12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후행</a:t>
            </a:r>
            <a:r>
              <a:rPr lang="ko-KR" altLang="en-US" sz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하는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모습을 보임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  <a:sym typeface="Wingdings" panose="05000000000000000000" pitchFamily="2" charset="2"/>
              </a:rPr>
              <a:t>예측 지표 불가</a:t>
            </a:r>
            <a:endParaRPr lang="en-US" altLang="ko-KR" sz="12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  <a:sym typeface="Wingdings" panose="05000000000000000000" pitchFamily="2" charset="2"/>
            </a:endParaRPr>
          </a:p>
          <a:p>
            <a:endParaRPr lang="en-US" altLang="ko-KR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삼성전기 역시 삼성전자에 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선행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하는 모습을 보임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  <a:sym typeface="Wingdings" panose="05000000000000000000" pitchFamily="2" charset="2"/>
              </a:rPr>
              <a:t>예측 지표 가능</a:t>
            </a:r>
            <a:endParaRPr lang="en-US" altLang="ko-KR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08" y="1691378"/>
            <a:ext cx="2670825" cy="2080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6873240" y="116207"/>
            <a:ext cx="2273008" cy="319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3200" b="1" kern="1200" spc="-15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</a:rPr>
              <a:t>Influence Variable Analysis 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0" y="1691379"/>
            <a:ext cx="2590801" cy="2080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07" y="4146325"/>
            <a:ext cx="2670825" cy="2152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599" y="4146326"/>
            <a:ext cx="2590801" cy="2152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Freeform 37"/>
          <p:cNvSpPr>
            <a:spLocks/>
          </p:cNvSpPr>
          <p:nvPr/>
        </p:nvSpPr>
        <p:spPr bwMode="auto">
          <a:xfrm>
            <a:off x="5911468" y="4398603"/>
            <a:ext cx="2902748" cy="360680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뉴스 게시 주가변동 결과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자유형 16"/>
          <p:cNvSpPr>
            <a:spLocks/>
          </p:cNvSpPr>
          <p:nvPr/>
        </p:nvSpPr>
        <p:spPr bwMode="auto">
          <a:xfrm>
            <a:off x="5911468" y="4762499"/>
            <a:ext cx="2902748" cy="1615399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삼성전자 주식 종가의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Peak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일에 해당하는 뉴스 기사를 확인하여 분석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기사가 많은 날과 삼성전자 주식 가격이 피크로 올라간 날은 일치하지 않는 것으로 분석 되었음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38859" y="3768571"/>
            <a:ext cx="4221480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삼성전자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2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현대차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삼성전기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삼성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SDI,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환율 주가 변경 비교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38859" y="6299080"/>
            <a:ext cx="4221480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2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웹내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삼성전자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관련 기사 게시 추이에 따른 주가 변경 비교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 flipV="1">
            <a:off x="919561" y="4474803"/>
            <a:ext cx="1912539" cy="1510483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3347800" y="5659098"/>
            <a:ext cx="2291000" cy="1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492500" y="2731639"/>
            <a:ext cx="2146300" cy="1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1774419" y="2501900"/>
            <a:ext cx="1121181" cy="1017139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684924" y="2201225"/>
            <a:ext cx="4941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smtClean="0">
                <a:solidFill>
                  <a:schemeClr val="accent2"/>
                </a:solidFill>
                <a:latin typeface="+mn-ea"/>
              </a:rPr>
              <a:t>음의 관계</a:t>
            </a:r>
            <a:endParaRPr lang="ko-KR" altLang="en-US" sz="105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91781" y="1875051"/>
            <a:ext cx="13672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chemeClr val="accent2"/>
                </a:solidFill>
                <a:latin typeface="+mn-ea"/>
              </a:rPr>
              <a:t>양</a:t>
            </a:r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의 관계 내 선행 지표 분석</a:t>
            </a:r>
            <a:endParaRPr lang="ko-KR" altLang="en-US" sz="105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543300" y="4343777"/>
            <a:ext cx="121919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기사 게시 수와 </a:t>
            </a:r>
            <a:endParaRPr lang="en-US" altLang="ko-KR" sz="1050" b="1" dirty="0" smtClean="0">
              <a:solidFill>
                <a:schemeClr val="accent2"/>
              </a:solidFill>
              <a:latin typeface="+mn-ea"/>
            </a:endParaRPr>
          </a:p>
          <a:p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주가변동이 관련 없음</a:t>
            </a:r>
            <a:endParaRPr lang="ko-KR" altLang="en-US" sz="1050" b="1" dirty="0">
              <a:solidFill>
                <a:schemeClr val="accent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021070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0001" y="759269"/>
            <a:ext cx="218842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3200">
                <a:solidFill>
                  <a:srgbClr val="1C3844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Contents</a:t>
            </a:r>
            <a:endParaRPr lang="ko-KR" altLang="en-US" sz="3200">
              <a:solidFill>
                <a:srgbClr val="1C3844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38025" y="1637168"/>
            <a:ext cx="17295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 / Purpose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196251" y="1600200"/>
            <a:ext cx="486858" cy="480131"/>
          </a:xfrm>
          <a:prstGeom prst="roundRect">
            <a:avLst/>
          </a:prstGeom>
          <a:solidFill>
            <a:srgbClr val="2D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51167" y="1627899"/>
            <a:ext cx="37702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1</a:t>
            </a:r>
            <a:endParaRPr lang="ko-KR" altLang="en-US" sz="240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38842" y="2232613"/>
            <a:ext cx="3268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Samsung stock Characteristic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196251" y="2195645"/>
            <a:ext cx="486858" cy="480131"/>
          </a:xfrm>
          <a:prstGeom prst="roundRect">
            <a:avLst/>
          </a:prstGeom>
          <a:solidFill>
            <a:srgbClr val="2D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251167" y="2223344"/>
            <a:ext cx="37702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2</a:t>
            </a:r>
            <a:endParaRPr lang="ko-KR" altLang="en-US" sz="240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38025" y="2828058"/>
            <a:ext cx="2937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Influence </a:t>
            </a:r>
            <a:r>
              <a:rPr lang="en-US" altLang="ko-KR" sz="20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Variable Analysis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196251" y="2791090"/>
            <a:ext cx="486858" cy="480131"/>
          </a:xfrm>
          <a:prstGeom prst="roundRect">
            <a:avLst/>
          </a:prstGeom>
          <a:solidFill>
            <a:srgbClr val="2D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251167" y="2818789"/>
            <a:ext cx="37702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3</a:t>
            </a:r>
            <a:endParaRPr lang="ko-KR" altLang="en-US" sz="240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38025" y="3438856"/>
            <a:ext cx="3596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Variable </a:t>
            </a:r>
            <a:r>
              <a:rPr lang="en-US" altLang="ko-KR" dirty="0" smtClean="0"/>
              <a:t>Preconditioning</a:t>
            </a:r>
            <a:r>
              <a:rPr lang="en-US" altLang="ko-KR" dirty="0"/>
              <a:t> process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96251" y="3401888"/>
            <a:ext cx="486858" cy="480131"/>
          </a:xfrm>
          <a:prstGeom prst="roundRect">
            <a:avLst/>
          </a:prstGeom>
          <a:solidFill>
            <a:srgbClr val="2D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251167" y="3429587"/>
            <a:ext cx="37702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4</a:t>
            </a:r>
            <a:endParaRPr lang="ko-KR" altLang="en-US" sz="240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38025" y="4055251"/>
            <a:ext cx="2310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Feature Engineering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196251" y="4018283"/>
            <a:ext cx="486858" cy="480131"/>
          </a:xfrm>
          <a:prstGeom prst="roundRect">
            <a:avLst/>
          </a:prstGeom>
          <a:solidFill>
            <a:srgbClr val="2D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251167" y="4045982"/>
            <a:ext cx="37702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5</a:t>
            </a:r>
            <a:endParaRPr lang="ko-KR" altLang="en-US" sz="2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38025" y="4650696"/>
            <a:ext cx="2748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Final Model &amp; Prediction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196251" y="4613728"/>
            <a:ext cx="486858" cy="480131"/>
          </a:xfrm>
          <a:prstGeom prst="roundRect">
            <a:avLst/>
          </a:prstGeom>
          <a:solidFill>
            <a:srgbClr val="2D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251167" y="4641427"/>
            <a:ext cx="37702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6</a:t>
            </a:r>
            <a:endParaRPr lang="ko-KR" altLang="en-US" sz="2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738025" y="5261494"/>
            <a:ext cx="2687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Performance  &amp; achieve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96251" y="5224526"/>
            <a:ext cx="486858" cy="480131"/>
          </a:xfrm>
          <a:prstGeom prst="roundRect">
            <a:avLst/>
          </a:prstGeom>
          <a:solidFill>
            <a:srgbClr val="2D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251167" y="5252225"/>
            <a:ext cx="37702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7</a:t>
            </a:r>
            <a:endParaRPr lang="ko-KR" altLang="en-US" sz="2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174725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dirty="0" smtClean="0"/>
              <a:t>2</a:t>
            </a:r>
            <a:r>
              <a:rPr lang="en-US" altLang="ko-KR" dirty="0"/>
              <a:t>. SOX Gap Analysis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Gap Analysis : Samsung stock - SOX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86" y="1749432"/>
            <a:ext cx="2702246" cy="2285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805" y="1749432"/>
            <a:ext cx="2486261" cy="2285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835" y="1749432"/>
            <a:ext cx="2508963" cy="2285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그룹 12"/>
          <p:cNvGrpSpPr/>
          <p:nvPr/>
        </p:nvGrpSpPr>
        <p:grpSpPr>
          <a:xfrm>
            <a:off x="491486" y="4712300"/>
            <a:ext cx="8229313" cy="1540539"/>
            <a:chOff x="414390" y="4860261"/>
            <a:chExt cx="7065558" cy="722679"/>
          </a:xfrm>
        </p:grpSpPr>
        <p:sp>
          <p:nvSpPr>
            <p:cNvPr id="30" name="자유형 29"/>
            <p:cNvSpPr>
              <a:spLocks/>
            </p:cNvSpPr>
            <p:nvPr/>
          </p:nvSpPr>
          <p:spPr bwMode="auto">
            <a:xfrm rot="16200000">
              <a:off x="4085160" y="2188148"/>
              <a:ext cx="722675" cy="6066901"/>
            </a:xfrm>
            <a:custGeom>
              <a:avLst/>
              <a:gdLst>
                <a:gd name="connsiteX0" fmla="*/ 0 w 2924175"/>
                <a:gd name="connsiteY0" fmla="*/ 0 h 2052363"/>
                <a:gd name="connsiteX1" fmla="*/ 2924175 w 2924175"/>
                <a:gd name="connsiteY1" fmla="*/ 0 h 2052363"/>
                <a:gd name="connsiteX2" fmla="*/ 2924175 w 2924175"/>
                <a:gd name="connsiteY2" fmla="*/ 1932116 h 2052363"/>
                <a:gd name="connsiteX3" fmla="*/ 2847966 w 2924175"/>
                <a:gd name="connsiteY3" fmla="*/ 2043340 h 2052363"/>
                <a:gd name="connsiteX4" fmla="*/ 2801401 w 2924175"/>
                <a:gd name="connsiteY4" fmla="*/ 2052363 h 2052363"/>
                <a:gd name="connsiteX5" fmla="*/ 119028 w 2924175"/>
                <a:gd name="connsiteY5" fmla="*/ 2052363 h 2052363"/>
                <a:gd name="connsiteX6" fmla="*/ 73034 w 2924175"/>
                <a:gd name="connsiteY6" fmla="*/ 2043340 h 2052363"/>
                <a:gd name="connsiteX7" fmla="*/ 0 w 2924175"/>
                <a:gd name="connsiteY7" fmla="*/ 1932116 h 2052363"/>
                <a:gd name="connsiteX8" fmla="*/ 0 w 2924175"/>
                <a:gd name="connsiteY8" fmla="*/ 0 h 205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4175" h="2052363">
                  <a:moveTo>
                    <a:pt x="0" y="0"/>
                  </a:moveTo>
                  <a:lnTo>
                    <a:pt x="2924175" y="0"/>
                  </a:lnTo>
                  <a:cubicBezTo>
                    <a:pt x="2924175" y="0"/>
                    <a:pt x="2924175" y="0"/>
                    <a:pt x="2924175" y="1932116"/>
                  </a:cubicBezTo>
                  <a:cubicBezTo>
                    <a:pt x="2924175" y="1982961"/>
                    <a:pt x="2892421" y="2025332"/>
                    <a:pt x="2847966" y="2043340"/>
                  </a:cubicBezTo>
                  <a:lnTo>
                    <a:pt x="2801401" y="2052363"/>
                  </a:lnTo>
                  <a:lnTo>
                    <a:pt x="119028" y="2052363"/>
                  </a:lnTo>
                  <a:lnTo>
                    <a:pt x="73034" y="2043340"/>
                  </a:lnTo>
                  <a:cubicBezTo>
                    <a:pt x="29637" y="2025332"/>
                    <a:pt x="0" y="1982961"/>
                    <a:pt x="0" y="1932116"/>
                  </a:cubicBezTo>
                  <a:cubicBezTo>
                    <a:pt x="0" y="1932116"/>
                    <a:pt x="0" y="193211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D73BF"/>
              </a:solidFill>
              <a:round/>
              <a:headEnd/>
              <a:tailEnd/>
            </a:ln>
            <a:extLst/>
          </p:spPr>
          <p:txBody>
            <a:bodyPr vert="eaVert" wrap="square" lIns="199385" tIns="0" rIns="199385" bIns="42203" numCol="1" anchor="ctr" anchorCtr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 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☞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삼성전자</a:t>
              </a: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(Close)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와 </a:t>
              </a: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SOX(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필라델피아반도체 지수</a:t>
              </a: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) 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는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반도체 판매량과 생산 등을 나타내는 </a:t>
              </a:r>
              <a:endPara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     SOX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지수의 영향을 받으며 후행 상승하는 것으로 분석되어 양의 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상관관계가 뚜렷함</a:t>
              </a:r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   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 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단</a:t>
              </a: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, 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변화율</a:t>
              </a: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(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일별 가격변화</a:t>
              </a: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)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은 명백한 상관관계가 보이지 않음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 </a:t>
              </a:r>
            </a:p>
            <a:p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 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☞ 삼성전자</a:t>
              </a: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(Close)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와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국내총생산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(GDP)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와는 </a:t>
              </a:r>
              <a:r>
                <a:rPr lang="ko-KR" altLang="en-US" sz="12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우상향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하면서 양의 상관관계를 보임</a:t>
              </a:r>
              <a:endPara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    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경제성장률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(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실질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GDP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성장률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)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과는 음의 상관관계를 보이나 경제성장률과 삼성전자의</a:t>
              </a:r>
              <a:endPara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    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연관성을 찾기는 어려워 보임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(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경제성장에 차지하는 삼성전자의 비중이 중요해 보임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)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</p:txBody>
        </p:sp>
        <p:sp>
          <p:nvSpPr>
            <p:cNvPr id="31" name="Freeform 5"/>
            <p:cNvSpPr>
              <a:spLocks/>
            </p:cNvSpPr>
            <p:nvPr/>
          </p:nvSpPr>
          <p:spPr bwMode="auto">
            <a:xfrm rot="16200000">
              <a:off x="552382" y="4722274"/>
              <a:ext cx="722674" cy="998658"/>
            </a:xfrm>
            <a:custGeom>
              <a:avLst/>
              <a:gdLst>
                <a:gd name="T0" fmla="*/ 744 w 777"/>
                <a:gd name="T1" fmla="*/ 0 h 141"/>
                <a:gd name="T2" fmla="*/ 32 w 777"/>
                <a:gd name="T3" fmla="*/ 0 h 141"/>
                <a:gd name="T4" fmla="*/ 0 w 777"/>
                <a:gd name="T5" fmla="*/ 33 h 141"/>
                <a:gd name="T6" fmla="*/ 0 w 777"/>
                <a:gd name="T7" fmla="*/ 141 h 141"/>
                <a:gd name="T8" fmla="*/ 777 w 777"/>
                <a:gd name="T9" fmla="*/ 141 h 141"/>
                <a:gd name="T10" fmla="*/ 777 w 777"/>
                <a:gd name="T11" fmla="*/ 33 h 141"/>
                <a:gd name="T12" fmla="*/ 744 w 777"/>
                <a:gd name="T1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41">
                  <a:moveTo>
                    <a:pt x="744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5"/>
                    <a:pt x="0" y="33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777" y="141"/>
                    <a:pt x="777" y="141"/>
                    <a:pt x="777" y="141"/>
                  </a:cubicBezTo>
                  <a:cubicBezTo>
                    <a:pt x="777" y="33"/>
                    <a:pt x="777" y="33"/>
                    <a:pt x="777" y="33"/>
                  </a:cubicBezTo>
                  <a:cubicBezTo>
                    <a:pt x="777" y="15"/>
                    <a:pt x="762" y="0"/>
                    <a:pt x="744" y="0"/>
                  </a:cubicBezTo>
                  <a:close/>
                </a:path>
              </a:pathLst>
            </a:custGeom>
            <a:solidFill>
              <a:srgbClr val="1C657C"/>
            </a:solidFill>
            <a:ln>
              <a:solidFill>
                <a:srgbClr val="1C65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삼성전자와</a:t>
              </a:r>
              <a:endPara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대표 지수간</a:t>
              </a:r>
              <a:endPara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상관관계</a:t>
              </a:r>
              <a:endPara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분</a:t>
              </a: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석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7988698" y="5733200"/>
            <a:ext cx="426608" cy="318747"/>
            <a:chOff x="8157282" y="4087385"/>
            <a:chExt cx="426608" cy="580915"/>
          </a:xfrm>
        </p:grpSpPr>
        <p:sp>
          <p:nvSpPr>
            <p:cNvPr id="40" name="Freeform 10"/>
            <p:cNvSpPr>
              <a:spLocks/>
            </p:cNvSpPr>
            <p:nvPr/>
          </p:nvSpPr>
          <p:spPr bwMode="auto">
            <a:xfrm>
              <a:off x="8157282" y="4087385"/>
              <a:ext cx="426608" cy="31770"/>
            </a:xfrm>
            <a:custGeom>
              <a:avLst/>
              <a:gdLst>
                <a:gd name="T0" fmla="*/ 114 w 119"/>
                <a:gd name="T1" fmla="*/ 9 h 9"/>
                <a:gd name="T2" fmla="*/ 5 w 119"/>
                <a:gd name="T3" fmla="*/ 9 h 9"/>
                <a:gd name="T4" fmla="*/ 0 w 119"/>
                <a:gd name="T5" fmla="*/ 5 h 9"/>
                <a:gd name="T6" fmla="*/ 0 w 119"/>
                <a:gd name="T7" fmla="*/ 5 h 9"/>
                <a:gd name="T8" fmla="*/ 5 w 119"/>
                <a:gd name="T9" fmla="*/ 0 h 9"/>
                <a:gd name="T10" fmla="*/ 114 w 119"/>
                <a:gd name="T11" fmla="*/ 0 h 9"/>
                <a:gd name="T12" fmla="*/ 119 w 119"/>
                <a:gd name="T13" fmla="*/ 5 h 9"/>
                <a:gd name="T14" fmla="*/ 119 w 119"/>
                <a:gd name="T15" fmla="*/ 5 h 9"/>
                <a:gd name="T16" fmla="*/ 114 w 119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9">
                  <a:moveTo>
                    <a:pt x="114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2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7"/>
                    <a:pt x="117" y="9"/>
                    <a:pt x="114" y="9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1" name="Freeform 11"/>
            <p:cNvSpPr>
              <a:spLocks/>
            </p:cNvSpPr>
            <p:nvPr/>
          </p:nvSpPr>
          <p:spPr bwMode="auto">
            <a:xfrm>
              <a:off x="8157282" y="4414150"/>
              <a:ext cx="426608" cy="36307"/>
            </a:xfrm>
            <a:custGeom>
              <a:avLst/>
              <a:gdLst>
                <a:gd name="T0" fmla="*/ 114 w 119"/>
                <a:gd name="T1" fmla="*/ 10 h 10"/>
                <a:gd name="T2" fmla="*/ 5 w 119"/>
                <a:gd name="T3" fmla="*/ 10 h 10"/>
                <a:gd name="T4" fmla="*/ 0 w 119"/>
                <a:gd name="T5" fmla="*/ 5 h 10"/>
                <a:gd name="T6" fmla="*/ 0 w 119"/>
                <a:gd name="T7" fmla="*/ 5 h 10"/>
                <a:gd name="T8" fmla="*/ 5 w 119"/>
                <a:gd name="T9" fmla="*/ 0 h 10"/>
                <a:gd name="T10" fmla="*/ 114 w 119"/>
                <a:gd name="T11" fmla="*/ 0 h 10"/>
                <a:gd name="T12" fmla="*/ 119 w 119"/>
                <a:gd name="T13" fmla="*/ 5 h 10"/>
                <a:gd name="T14" fmla="*/ 119 w 119"/>
                <a:gd name="T15" fmla="*/ 5 h 10"/>
                <a:gd name="T16" fmla="*/ 114 w 11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10">
                  <a:moveTo>
                    <a:pt x="114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3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8"/>
                    <a:pt x="117" y="10"/>
                    <a:pt x="114" y="1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2" name="Freeform 12"/>
            <p:cNvSpPr>
              <a:spLocks noEditPoints="1"/>
            </p:cNvSpPr>
            <p:nvPr/>
          </p:nvSpPr>
          <p:spPr bwMode="auto">
            <a:xfrm>
              <a:off x="8175436" y="4102513"/>
              <a:ext cx="390301" cy="332815"/>
            </a:xfrm>
            <a:custGeom>
              <a:avLst/>
              <a:gdLst>
                <a:gd name="T0" fmla="*/ 105 w 109"/>
                <a:gd name="T1" fmla="*/ 93 h 93"/>
                <a:gd name="T2" fmla="*/ 4 w 109"/>
                <a:gd name="T3" fmla="*/ 93 h 93"/>
                <a:gd name="T4" fmla="*/ 0 w 109"/>
                <a:gd name="T5" fmla="*/ 89 h 93"/>
                <a:gd name="T6" fmla="*/ 0 w 109"/>
                <a:gd name="T7" fmla="*/ 4 h 93"/>
                <a:gd name="T8" fmla="*/ 4 w 109"/>
                <a:gd name="T9" fmla="*/ 0 h 93"/>
                <a:gd name="T10" fmla="*/ 105 w 109"/>
                <a:gd name="T11" fmla="*/ 0 h 93"/>
                <a:gd name="T12" fmla="*/ 109 w 109"/>
                <a:gd name="T13" fmla="*/ 4 h 93"/>
                <a:gd name="T14" fmla="*/ 109 w 109"/>
                <a:gd name="T15" fmla="*/ 89 h 93"/>
                <a:gd name="T16" fmla="*/ 105 w 109"/>
                <a:gd name="T17" fmla="*/ 93 h 93"/>
                <a:gd name="T18" fmla="*/ 4 w 109"/>
                <a:gd name="T19" fmla="*/ 88 h 93"/>
                <a:gd name="T20" fmla="*/ 105 w 109"/>
                <a:gd name="T21" fmla="*/ 88 h 93"/>
                <a:gd name="T22" fmla="*/ 105 w 109"/>
                <a:gd name="T23" fmla="*/ 5 h 93"/>
                <a:gd name="T24" fmla="*/ 4 w 109"/>
                <a:gd name="T25" fmla="*/ 5 h 93"/>
                <a:gd name="T26" fmla="*/ 4 w 109"/>
                <a:gd name="T27" fmla="*/ 8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9" h="93">
                  <a:moveTo>
                    <a:pt x="105" y="93"/>
                  </a:moveTo>
                  <a:cubicBezTo>
                    <a:pt x="4" y="93"/>
                    <a:pt x="4" y="93"/>
                    <a:pt x="4" y="93"/>
                  </a:cubicBezTo>
                  <a:cubicBezTo>
                    <a:pt x="1" y="93"/>
                    <a:pt x="0" y="91"/>
                    <a:pt x="0" y="8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8" y="0"/>
                    <a:pt x="109" y="2"/>
                    <a:pt x="109" y="4"/>
                  </a:cubicBezTo>
                  <a:cubicBezTo>
                    <a:pt x="109" y="89"/>
                    <a:pt x="109" y="89"/>
                    <a:pt x="109" y="89"/>
                  </a:cubicBezTo>
                  <a:cubicBezTo>
                    <a:pt x="109" y="91"/>
                    <a:pt x="108" y="93"/>
                    <a:pt x="105" y="93"/>
                  </a:cubicBezTo>
                  <a:close/>
                  <a:moveTo>
                    <a:pt x="4" y="88"/>
                  </a:moveTo>
                  <a:cubicBezTo>
                    <a:pt x="105" y="88"/>
                    <a:pt x="105" y="88"/>
                    <a:pt x="105" y="88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4" y="5"/>
                    <a:pt x="4" y="5"/>
                    <a:pt x="4" y="5"/>
                  </a:cubicBezTo>
                  <a:lnTo>
                    <a:pt x="4" y="8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3" name="Rectangle 13"/>
            <p:cNvSpPr>
              <a:spLocks noChangeArrowheads="1"/>
            </p:cNvSpPr>
            <p:nvPr/>
          </p:nvSpPr>
          <p:spPr bwMode="auto">
            <a:xfrm>
              <a:off x="8225357" y="4155462"/>
              <a:ext cx="290457" cy="78665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4" name="Line 14"/>
            <p:cNvSpPr>
              <a:spLocks noChangeShapeType="1"/>
            </p:cNvSpPr>
            <p:nvPr/>
          </p:nvSpPr>
          <p:spPr bwMode="auto">
            <a:xfrm>
              <a:off x="8225357" y="4267409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5" name="Line 15"/>
            <p:cNvSpPr>
              <a:spLocks noChangeShapeType="1"/>
            </p:cNvSpPr>
            <p:nvPr/>
          </p:nvSpPr>
          <p:spPr bwMode="auto">
            <a:xfrm>
              <a:off x="8225357" y="4302203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6" name="Line 16"/>
            <p:cNvSpPr>
              <a:spLocks noChangeShapeType="1"/>
            </p:cNvSpPr>
            <p:nvPr/>
          </p:nvSpPr>
          <p:spPr bwMode="auto">
            <a:xfrm>
              <a:off x="8225357" y="4338509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7" name="Line 17"/>
            <p:cNvSpPr>
              <a:spLocks noChangeShapeType="1"/>
            </p:cNvSpPr>
            <p:nvPr/>
          </p:nvSpPr>
          <p:spPr bwMode="auto">
            <a:xfrm>
              <a:off x="8225357" y="4371792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8" name="Freeform 18"/>
            <p:cNvSpPr>
              <a:spLocks/>
            </p:cNvSpPr>
            <p:nvPr/>
          </p:nvSpPr>
          <p:spPr bwMode="auto">
            <a:xfrm>
              <a:off x="8355457" y="4424740"/>
              <a:ext cx="31770" cy="243560"/>
            </a:xfrm>
            <a:custGeom>
              <a:avLst/>
              <a:gdLst>
                <a:gd name="T0" fmla="*/ 9 w 9"/>
                <a:gd name="T1" fmla="*/ 64 h 68"/>
                <a:gd name="T2" fmla="*/ 5 w 9"/>
                <a:gd name="T3" fmla="*/ 68 h 68"/>
                <a:gd name="T4" fmla="*/ 5 w 9"/>
                <a:gd name="T5" fmla="*/ 68 h 68"/>
                <a:gd name="T6" fmla="*/ 0 w 9"/>
                <a:gd name="T7" fmla="*/ 64 h 68"/>
                <a:gd name="T8" fmla="*/ 0 w 9"/>
                <a:gd name="T9" fmla="*/ 4 h 68"/>
                <a:gd name="T10" fmla="*/ 5 w 9"/>
                <a:gd name="T11" fmla="*/ 0 h 68"/>
                <a:gd name="T12" fmla="*/ 5 w 9"/>
                <a:gd name="T13" fmla="*/ 0 h 68"/>
                <a:gd name="T14" fmla="*/ 9 w 9"/>
                <a:gd name="T15" fmla="*/ 4 h 68"/>
                <a:gd name="T16" fmla="*/ 9 w 9"/>
                <a:gd name="T17" fmla="*/ 6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8">
                  <a:moveTo>
                    <a:pt x="9" y="64"/>
                  </a:moveTo>
                  <a:cubicBezTo>
                    <a:pt x="9" y="67"/>
                    <a:pt x="7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2" y="68"/>
                    <a:pt x="0" y="67"/>
                    <a:pt x="0" y="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9" y="2"/>
                    <a:pt x="9" y="4"/>
                  </a:cubicBezTo>
                  <a:lnTo>
                    <a:pt x="9" y="6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9" name="Freeform 19"/>
            <p:cNvSpPr>
              <a:spLocks/>
            </p:cNvSpPr>
            <p:nvPr/>
          </p:nvSpPr>
          <p:spPr bwMode="auto">
            <a:xfrm>
              <a:off x="8207204" y="4442893"/>
              <a:ext cx="161870" cy="219356"/>
            </a:xfrm>
            <a:custGeom>
              <a:avLst/>
              <a:gdLst>
                <a:gd name="T0" fmla="*/ 8 w 45"/>
                <a:gd name="T1" fmla="*/ 59 h 61"/>
                <a:gd name="T2" fmla="*/ 2 w 45"/>
                <a:gd name="T3" fmla="*/ 60 h 61"/>
                <a:gd name="T4" fmla="*/ 2 w 45"/>
                <a:gd name="T5" fmla="*/ 60 h 61"/>
                <a:gd name="T6" fmla="*/ 1 w 45"/>
                <a:gd name="T7" fmla="*/ 54 h 61"/>
                <a:gd name="T8" fmla="*/ 37 w 45"/>
                <a:gd name="T9" fmla="*/ 2 h 61"/>
                <a:gd name="T10" fmla="*/ 43 w 45"/>
                <a:gd name="T11" fmla="*/ 1 h 61"/>
                <a:gd name="T12" fmla="*/ 43 w 45"/>
                <a:gd name="T13" fmla="*/ 1 h 61"/>
                <a:gd name="T14" fmla="*/ 44 w 45"/>
                <a:gd name="T15" fmla="*/ 7 h 61"/>
                <a:gd name="T16" fmla="*/ 8 w 45"/>
                <a:gd name="T17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1">
                  <a:moveTo>
                    <a:pt x="8" y="59"/>
                  </a:moveTo>
                  <a:cubicBezTo>
                    <a:pt x="7" y="61"/>
                    <a:pt x="4" y="61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0" y="59"/>
                    <a:pt x="0" y="56"/>
                    <a:pt x="1" y="54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8" y="0"/>
                    <a:pt x="41" y="0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2"/>
                    <a:pt x="45" y="5"/>
                    <a:pt x="44" y="7"/>
                  </a:cubicBezTo>
                  <a:lnTo>
                    <a:pt x="8" y="5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50" name="Freeform 20"/>
            <p:cNvSpPr>
              <a:spLocks/>
            </p:cNvSpPr>
            <p:nvPr/>
          </p:nvSpPr>
          <p:spPr bwMode="auto">
            <a:xfrm>
              <a:off x="8372099" y="4442893"/>
              <a:ext cx="161870" cy="219356"/>
            </a:xfrm>
            <a:custGeom>
              <a:avLst/>
              <a:gdLst>
                <a:gd name="T0" fmla="*/ 37 w 45"/>
                <a:gd name="T1" fmla="*/ 59 h 61"/>
                <a:gd name="T2" fmla="*/ 43 w 45"/>
                <a:gd name="T3" fmla="*/ 60 h 61"/>
                <a:gd name="T4" fmla="*/ 43 w 45"/>
                <a:gd name="T5" fmla="*/ 60 h 61"/>
                <a:gd name="T6" fmla="*/ 44 w 45"/>
                <a:gd name="T7" fmla="*/ 54 h 61"/>
                <a:gd name="T8" fmla="*/ 8 w 45"/>
                <a:gd name="T9" fmla="*/ 2 h 61"/>
                <a:gd name="T10" fmla="*/ 2 w 45"/>
                <a:gd name="T11" fmla="*/ 1 h 61"/>
                <a:gd name="T12" fmla="*/ 2 w 45"/>
                <a:gd name="T13" fmla="*/ 1 h 61"/>
                <a:gd name="T14" fmla="*/ 1 w 45"/>
                <a:gd name="T15" fmla="*/ 7 h 61"/>
                <a:gd name="T16" fmla="*/ 37 w 45"/>
                <a:gd name="T17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1">
                  <a:moveTo>
                    <a:pt x="37" y="59"/>
                  </a:moveTo>
                  <a:cubicBezTo>
                    <a:pt x="38" y="61"/>
                    <a:pt x="41" y="61"/>
                    <a:pt x="43" y="60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5" y="59"/>
                    <a:pt x="45" y="56"/>
                    <a:pt x="44" y="5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0"/>
                    <a:pt x="4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0" y="5"/>
                    <a:pt x="1" y="7"/>
                  </a:cubicBezTo>
                  <a:lnTo>
                    <a:pt x="37" y="5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</p:grpSp>
      <p:sp>
        <p:nvSpPr>
          <p:cNvPr id="51" name="제목 1"/>
          <p:cNvSpPr txBox="1">
            <a:spLocks/>
          </p:cNvSpPr>
          <p:nvPr/>
        </p:nvSpPr>
        <p:spPr>
          <a:xfrm>
            <a:off x="6873240" y="116207"/>
            <a:ext cx="2273008" cy="319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3200" b="1" kern="1200" spc="-15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</a:rPr>
              <a:t>Influence Variable Analysis 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52" name="직선 연결선 51"/>
          <p:cNvCxnSpPr/>
          <p:nvPr/>
        </p:nvCxnSpPr>
        <p:spPr>
          <a:xfrm flipV="1">
            <a:off x="1378857" y="2365829"/>
            <a:ext cx="1698172" cy="1444175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 flipV="1">
            <a:off x="3933371" y="2104571"/>
            <a:ext cx="1852831" cy="1705432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6538292" y="2957287"/>
            <a:ext cx="2025137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522512" y="4120926"/>
            <a:ext cx="2671220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삼성전자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SOX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지수 연관 분석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442805" y="4120926"/>
            <a:ext cx="2486261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삼성전자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국내총생산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(GDP)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endParaRPr lang="en-US" altLang="ko-KR" sz="1200" b="1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연관 분석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900843" y="4120927"/>
            <a:ext cx="3108246" cy="352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삼성전자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경제성장률</a:t>
            </a:r>
            <a:endParaRPr lang="en-US" altLang="ko-KR" sz="1200" b="1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실질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GDP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성장률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연관 분석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378858" y="2544748"/>
            <a:ext cx="8490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err="1" smtClean="0">
                <a:solidFill>
                  <a:schemeClr val="accent2"/>
                </a:solidFill>
                <a:latin typeface="+mn-ea"/>
              </a:rPr>
              <a:t>우상향으로</a:t>
            </a:r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 나타남</a:t>
            </a:r>
            <a:endParaRPr lang="ko-KR" altLang="en-US" sz="105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779085" y="2544748"/>
            <a:ext cx="8490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err="1" smtClean="0">
                <a:solidFill>
                  <a:schemeClr val="accent2"/>
                </a:solidFill>
                <a:latin typeface="+mn-ea"/>
              </a:rPr>
              <a:t>우상향으로</a:t>
            </a:r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 나타남</a:t>
            </a:r>
            <a:endParaRPr lang="ko-KR" altLang="en-US" sz="105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030422" y="2123842"/>
            <a:ext cx="10081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smtClean="0">
                <a:solidFill>
                  <a:schemeClr val="accent2"/>
                </a:solidFill>
                <a:latin typeface="+mn-ea"/>
              </a:rPr>
              <a:t>음의 상관관계로 나타남</a:t>
            </a:r>
            <a:endParaRPr lang="ko-KR" altLang="en-US" sz="1050" b="1" dirty="0">
              <a:solidFill>
                <a:schemeClr val="accent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309160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dirty="0" smtClean="0"/>
              <a:t>3</a:t>
            </a:r>
            <a:r>
              <a:rPr lang="en-US" altLang="ko-KR" dirty="0"/>
              <a:t>. Investment Factor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Correlation Analysis about Influence Variables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66" y="1857830"/>
            <a:ext cx="5287926" cy="13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제목 1"/>
          <p:cNvSpPr txBox="1">
            <a:spLocks/>
          </p:cNvSpPr>
          <p:nvPr/>
        </p:nvSpPr>
        <p:spPr>
          <a:xfrm>
            <a:off x="6873240" y="116207"/>
            <a:ext cx="2273008" cy="319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3200" b="1" kern="1200" spc="-15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</a:rPr>
              <a:t>Influence Variable Analysis 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Freeform 37"/>
          <p:cNvSpPr>
            <a:spLocks/>
          </p:cNvSpPr>
          <p:nvPr/>
        </p:nvSpPr>
        <p:spPr bwMode="auto">
          <a:xfrm>
            <a:off x="5786202" y="1857830"/>
            <a:ext cx="3063973" cy="382450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Change Point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변동분석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자유형 27"/>
          <p:cNvSpPr>
            <a:spLocks/>
          </p:cNvSpPr>
          <p:nvPr/>
        </p:nvSpPr>
        <p:spPr bwMode="auto">
          <a:xfrm>
            <a:off x="5786202" y="2240280"/>
            <a:ext cx="3063973" cy="1676400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Change Point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선정 후 변동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분석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( </a:t>
            </a:r>
            <a:r>
              <a:rPr lang="ko-KR" altLang="en-US" sz="13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배당락일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3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스마트폰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출시일 등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사전 고지된 데이터로 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실제 </a:t>
            </a:r>
            <a:r>
              <a:rPr lang="en-US" altLang="ko-KR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Event Day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와</a:t>
            </a:r>
            <a:r>
              <a:rPr lang="en-US" altLang="ko-KR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주가의 변동과 연관성 분석</a:t>
            </a:r>
            <a:endParaRPr lang="en-US" altLang="ko-KR" sz="13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49" name="Freeform 37"/>
          <p:cNvSpPr>
            <a:spLocks/>
          </p:cNvSpPr>
          <p:nvPr/>
        </p:nvSpPr>
        <p:spPr bwMode="auto">
          <a:xfrm>
            <a:off x="5786202" y="4174310"/>
            <a:ext cx="3063973" cy="382450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변동 분석 결과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0" name="자유형 49"/>
          <p:cNvSpPr>
            <a:spLocks/>
          </p:cNvSpPr>
          <p:nvPr/>
        </p:nvSpPr>
        <p:spPr bwMode="auto">
          <a:xfrm>
            <a:off x="5786202" y="4556760"/>
            <a:ext cx="3063973" cy="1647102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스마트 출시 이후에는 대체적으로 상승의 경우가 많기는 했지만 하락하는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경우도 존재하였음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endParaRPr lang="en-US" altLang="ko-KR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특히 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제품의 결함</a:t>
            </a:r>
            <a:r>
              <a:rPr lang="en-US" altLang="ko-KR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(</a:t>
            </a:r>
            <a:r>
              <a:rPr lang="ko-KR" altLang="en-US" sz="13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리콜</a:t>
            </a:r>
            <a:r>
              <a:rPr lang="en-US" altLang="ko-KR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같은 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큰 이슈인 경우는 </a:t>
            </a:r>
            <a:r>
              <a:rPr lang="ko-KR" altLang="en-US" sz="1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하락의 경향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을 보임 </a:t>
            </a:r>
            <a:endParaRPr lang="en-US" altLang="ko-KR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84787" y="3682076"/>
            <a:ext cx="5272705" cy="2384629"/>
            <a:chOff x="384787" y="3682076"/>
            <a:chExt cx="5272705" cy="2384629"/>
          </a:xfrm>
        </p:grpSpPr>
        <p:pic>
          <p:nvPicPr>
            <p:cNvPr id="51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787" y="3682077"/>
              <a:ext cx="1695346" cy="11530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8870" y="3682076"/>
              <a:ext cx="1695346" cy="11530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3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7277" y="3682076"/>
              <a:ext cx="1710215" cy="11530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4" name="Picture 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789" y="4913142"/>
              <a:ext cx="1695346" cy="11535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5" name="Picture 6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8871" y="4913143"/>
              <a:ext cx="1695344" cy="11535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6" name="Picture 7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8002" y="4913142"/>
              <a:ext cx="1716037" cy="11535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7" name="직사각형 56"/>
            <p:cNvSpPr/>
            <p:nvPr/>
          </p:nvSpPr>
          <p:spPr>
            <a:xfrm>
              <a:off x="3238865" y="3682077"/>
              <a:ext cx="151106" cy="11530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700188" y="3742594"/>
              <a:ext cx="49415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 err="1" smtClean="0">
                  <a:solidFill>
                    <a:schemeClr val="accent2"/>
                  </a:solidFill>
                  <a:latin typeface="+mn-ea"/>
                </a:rPr>
                <a:t>리콜</a:t>
              </a:r>
              <a:r>
                <a:rPr lang="ko-KR" altLang="en-US" sz="1050" b="1" dirty="0" smtClean="0">
                  <a:solidFill>
                    <a:schemeClr val="accent2"/>
                  </a:solidFill>
                  <a:latin typeface="+mn-ea"/>
                </a:rPr>
                <a:t> 하락</a:t>
              </a:r>
              <a:endParaRPr lang="ko-KR" altLang="en-US" sz="1050" b="1" dirty="0">
                <a:solidFill>
                  <a:schemeClr val="accent2"/>
                </a:solidFill>
                <a:latin typeface="+mn-ea"/>
              </a:endParaRPr>
            </a:p>
          </p:txBody>
        </p:sp>
      </p:grpSp>
      <p:sp>
        <p:nvSpPr>
          <p:cNvPr id="59" name="직사각형 58"/>
          <p:cNvSpPr/>
          <p:nvPr/>
        </p:nvSpPr>
        <p:spPr>
          <a:xfrm>
            <a:off x="384789" y="3225799"/>
            <a:ext cx="5272703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Python Change Point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일자 설정 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12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배당락일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2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스마트폰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출시일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2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리콜일자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등 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84789" y="6101559"/>
            <a:ext cx="5272703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Change Point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분석 결과 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503063" y="5032437"/>
            <a:ext cx="367853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다른 포인트와는 </a:t>
            </a:r>
            <a:r>
              <a:rPr lang="ko-KR" altLang="en-US" sz="1050" b="1" dirty="0" err="1" smtClean="0">
                <a:solidFill>
                  <a:schemeClr val="accent2"/>
                </a:solidFill>
                <a:latin typeface="+mn-ea"/>
              </a:rPr>
              <a:t>출시일에</a:t>
            </a:r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 일부 상승이 보임</a:t>
            </a:r>
            <a:r>
              <a:rPr lang="en-US" altLang="ko-KR" sz="1050" b="1" dirty="0" smtClean="0">
                <a:solidFill>
                  <a:schemeClr val="accent2"/>
                </a:solidFill>
                <a:latin typeface="+mn-ea"/>
              </a:rPr>
              <a:t>, </a:t>
            </a:r>
            <a:r>
              <a:rPr lang="ko-KR" altLang="en-US" sz="1050" b="1" dirty="0" err="1" smtClean="0">
                <a:solidFill>
                  <a:schemeClr val="accent2"/>
                </a:solidFill>
                <a:latin typeface="+mn-ea"/>
              </a:rPr>
              <a:t>배당락일은</a:t>
            </a:r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 상은과 크게 관련이 없음</a:t>
            </a:r>
            <a:endParaRPr lang="ko-KR" altLang="en-US" sz="1050" b="1" dirty="0">
              <a:solidFill>
                <a:schemeClr val="accent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98449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dirty="0" smtClean="0"/>
              <a:t>4</a:t>
            </a:r>
            <a:r>
              <a:rPr lang="en-US" altLang="ko-KR" dirty="0"/>
              <a:t>. Covid19 Trends 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China`s  </a:t>
            </a:r>
            <a:r>
              <a:rPr lang="en-US" altLang="ko-KR" sz="14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Hangseng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Index rises after COVID19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48640" y="1709610"/>
            <a:ext cx="3849189" cy="2708360"/>
            <a:chOff x="548640" y="1709610"/>
            <a:chExt cx="4221480" cy="2708360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" y="1709610"/>
              <a:ext cx="4221480" cy="2708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4" name="직선 연결선 3"/>
            <p:cNvCxnSpPr/>
            <p:nvPr/>
          </p:nvCxnSpPr>
          <p:spPr>
            <a:xfrm flipV="1">
              <a:off x="1127760" y="3520440"/>
              <a:ext cx="2971800" cy="57508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제목 1"/>
          <p:cNvSpPr txBox="1">
            <a:spLocks/>
          </p:cNvSpPr>
          <p:nvPr/>
        </p:nvSpPr>
        <p:spPr>
          <a:xfrm>
            <a:off x="6873240" y="116207"/>
            <a:ext cx="2273008" cy="319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3200" b="1" kern="1200" spc="-15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</a:rPr>
              <a:t>Influence Variable Analysis 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48640" y="4873555"/>
            <a:ext cx="8135831" cy="1665876"/>
            <a:chOff x="399150" y="5248963"/>
            <a:chExt cx="7065559" cy="1217897"/>
          </a:xfrm>
        </p:grpSpPr>
        <p:sp>
          <p:nvSpPr>
            <p:cNvPr id="21" name="자유형 20"/>
            <p:cNvSpPr>
              <a:spLocks/>
            </p:cNvSpPr>
            <p:nvPr/>
          </p:nvSpPr>
          <p:spPr bwMode="auto">
            <a:xfrm rot="16200000">
              <a:off x="3730314" y="2732460"/>
              <a:ext cx="1217892" cy="6250898"/>
            </a:xfrm>
            <a:custGeom>
              <a:avLst/>
              <a:gdLst>
                <a:gd name="connsiteX0" fmla="*/ 0 w 2924175"/>
                <a:gd name="connsiteY0" fmla="*/ 0 h 2052363"/>
                <a:gd name="connsiteX1" fmla="*/ 2924175 w 2924175"/>
                <a:gd name="connsiteY1" fmla="*/ 0 h 2052363"/>
                <a:gd name="connsiteX2" fmla="*/ 2924175 w 2924175"/>
                <a:gd name="connsiteY2" fmla="*/ 1932116 h 2052363"/>
                <a:gd name="connsiteX3" fmla="*/ 2847966 w 2924175"/>
                <a:gd name="connsiteY3" fmla="*/ 2043340 h 2052363"/>
                <a:gd name="connsiteX4" fmla="*/ 2801401 w 2924175"/>
                <a:gd name="connsiteY4" fmla="*/ 2052363 h 2052363"/>
                <a:gd name="connsiteX5" fmla="*/ 119028 w 2924175"/>
                <a:gd name="connsiteY5" fmla="*/ 2052363 h 2052363"/>
                <a:gd name="connsiteX6" fmla="*/ 73034 w 2924175"/>
                <a:gd name="connsiteY6" fmla="*/ 2043340 h 2052363"/>
                <a:gd name="connsiteX7" fmla="*/ 0 w 2924175"/>
                <a:gd name="connsiteY7" fmla="*/ 1932116 h 2052363"/>
                <a:gd name="connsiteX8" fmla="*/ 0 w 2924175"/>
                <a:gd name="connsiteY8" fmla="*/ 0 h 205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4175" h="2052363">
                  <a:moveTo>
                    <a:pt x="0" y="0"/>
                  </a:moveTo>
                  <a:lnTo>
                    <a:pt x="2924175" y="0"/>
                  </a:lnTo>
                  <a:cubicBezTo>
                    <a:pt x="2924175" y="0"/>
                    <a:pt x="2924175" y="0"/>
                    <a:pt x="2924175" y="1932116"/>
                  </a:cubicBezTo>
                  <a:cubicBezTo>
                    <a:pt x="2924175" y="1982961"/>
                    <a:pt x="2892421" y="2025332"/>
                    <a:pt x="2847966" y="2043340"/>
                  </a:cubicBezTo>
                  <a:lnTo>
                    <a:pt x="2801401" y="2052363"/>
                  </a:lnTo>
                  <a:lnTo>
                    <a:pt x="119028" y="2052363"/>
                  </a:lnTo>
                  <a:lnTo>
                    <a:pt x="73034" y="2043340"/>
                  </a:lnTo>
                  <a:cubicBezTo>
                    <a:pt x="29637" y="2025332"/>
                    <a:pt x="0" y="1982961"/>
                    <a:pt x="0" y="1932116"/>
                  </a:cubicBezTo>
                  <a:cubicBezTo>
                    <a:pt x="0" y="1932116"/>
                    <a:pt x="0" y="193211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D73BF"/>
              </a:solidFill>
              <a:round/>
              <a:headEnd/>
              <a:tailEnd/>
            </a:ln>
            <a:extLst/>
          </p:spPr>
          <p:txBody>
            <a:bodyPr vert="eaVert" wrap="square" lIns="199385" tIns="0" rIns="199385" bIns="42203" numCol="1" anchor="ctr" anchorCtr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 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☞ 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코로나 사태 이후에는 중국의 </a:t>
              </a:r>
              <a:r>
                <a:rPr lang="ko-KR" altLang="en-US" sz="12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항셍지수가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변화하는 경우에 한국의 삼성전자 주가도 유사하게 </a:t>
              </a:r>
              <a:endPara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     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변동하는 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모습을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보임</a:t>
              </a:r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   ☞ 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특히 약간의 차이로 선행되거나 </a:t>
              </a:r>
              <a:r>
                <a:rPr lang="ko-KR" altLang="en-US" sz="12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후행되는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부분이 보임</a:t>
              </a: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. 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다른 연관 요소가 있을 것으로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추정됨</a:t>
              </a:r>
              <a:endPara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  ☞ 초기 발병 당시 하락하였지만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,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경제활동이 재개되는 시기에 반등하였고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, 2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차 </a:t>
              </a:r>
              <a:r>
                <a:rPr lang="ko-KR" altLang="en-US" sz="12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유행기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, 3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차 </a:t>
              </a:r>
              <a:r>
                <a:rPr lang="ko-KR" altLang="en-US" sz="12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유행기</a:t>
              </a:r>
              <a:endPara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     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에는 다시 감소하는 것으로 나타남</a:t>
              </a:r>
              <a:endPara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  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◈ 삼성전자 주가 역시 주변국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(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미국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,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중국 등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)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의 사회적 변화에 따른 영향을 주가 지수에 반영 되는</a:t>
              </a:r>
              <a:endPara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     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것으로 추정됨</a:t>
              </a:r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</p:txBody>
        </p:sp>
        <p:sp>
          <p:nvSpPr>
            <p:cNvPr id="22" name="Freeform 5"/>
            <p:cNvSpPr>
              <a:spLocks/>
            </p:cNvSpPr>
            <p:nvPr/>
          </p:nvSpPr>
          <p:spPr bwMode="auto">
            <a:xfrm rot="16200000">
              <a:off x="197535" y="5450585"/>
              <a:ext cx="1217890" cy="814660"/>
            </a:xfrm>
            <a:custGeom>
              <a:avLst/>
              <a:gdLst>
                <a:gd name="T0" fmla="*/ 744 w 777"/>
                <a:gd name="T1" fmla="*/ 0 h 141"/>
                <a:gd name="T2" fmla="*/ 32 w 777"/>
                <a:gd name="T3" fmla="*/ 0 h 141"/>
                <a:gd name="T4" fmla="*/ 0 w 777"/>
                <a:gd name="T5" fmla="*/ 33 h 141"/>
                <a:gd name="T6" fmla="*/ 0 w 777"/>
                <a:gd name="T7" fmla="*/ 141 h 141"/>
                <a:gd name="T8" fmla="*/ 777 w 777"/>
                <a:gd name="T9" fmla="*/ 141 h 141"/>
                <a:gd name="T10" fmla="*/ 777 w 777"/>
                <a:gd name="T11" fmla="*/ 33 h 141"/>
                <a:gd name="T12" fmla="*/ 744 w 777"/>
                <a:gd name="T1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41">
                  <a:moveTo>
                    <a:pt x="744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5"/>
                    <a:pt x="0" y="33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777" y="141"/>
                    <a:pt x="777" y="141"/>
                    <a:pt x="777" y="141"/>
                  </a:cubicBezTo>
                  <a:cubicBezTo>
                    <a:pt x="777" y="33"/>
                    <a:pt x="777" y="33"/>
                    <a:pt x="777" y="33"/>
                  </a:cubicBezTo>
                  <a:cubicBezTo>
                    <a:pt x="777" y="15"/>
                    <a:pt x="762" y="0"/>
                    <a:pt x="744" y="0"/>
                  </a:cubicBezTo>
                  <a:close/>
                </a:path>
              </a:pathLst>
            </a:custGeom>
            <a:solidFill>
              <a:srgbClr val="1C657C"/>
            </a:solidFill>
            <a:ln>
              <a:solidFill>
                <a:srgbClr val="1C65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Covid19</a:t>
              </a: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영향 분석</a:t>
              </a:r>
              <a:endPara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548641" y="4448629"/>
            <a:ext cx="3849188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WHO Covid19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환자 발생 추이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281715" y="4417971"/>
            <a:ext cx="4673600" cy="3830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Covid19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발생 후 중국 항생지수와 삼성전자 주가 연관관계 분석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528457" y="1691377"/>
            <a:ext cx="4189113" cy="2726593"/>
            <a:chOff x="4886466" y="1691377"/>
            <a:chExt cx="3831104" cy="2726593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6466" y="1691377"/>
              <a:ext cx="3798003" cy="27265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5" name="직선 연결선 14"/>
            <p:cNvCxnSpPr/>
            <p:nvPr/>
          </p:nvCxnSpPr>
          <p:spPr>
            <a:xfrm flipV="1">
              <a:off x="5712669" y="2072640"/>
              <a:ext cx="2532332" cy="11389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 flipV="1">
              <a:off x="5451001" y="2225040"/>
              <a:ext cx="0" cy="176276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 flipV="1">
              <a:off x="5786202" y="2225040"/>
              <a:ext cx="0" cy="176276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 flipV="1">
              <a:off x="6662502" y="2225040"/>
              <a:ext cx="0" cy="176276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 flipV="1">
              <a:off x="7068902" y="2225040"/>
              <a:ext cx="0" cy="176276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 flipV="1">
              <a:off x="8227303" y="1709610"/>
              <a:ext cx="0" cy="227819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5424824" y="2201225"/>
              <a:ext cx="49415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 smtClean="0">
                  <a:solidFill>
                    <a:schemeClr val="accent2"/>
                  </a:solidFill>
                  <a:latin typeface="+mn-ea"/>
                </a:rPr>
                <a:t>1</a:t>
              </a:r>
              <a:r>
                <a:rPr lang="ko-KR" altLang="en-US" sz="1050" b="1" dirty="0" smtClean="0">
                  <a:solidFill>
                    <a:schemeClr val="accent2"/>
                  </a:solidFill>
                  <a:latin typeface="+mn-ea"/>
                </a:rPr>
                <a:t>차 유행</a:t>
              </a:r>
              <a:endParaRPr lang="ko-KR" altLang="en-US" sz="1050" b="1" dirty="0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664262" y="2201225"/>
              <a:ext cx="49415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 smtClean="0">
                  <a:solidFill>
                    <a:schemeClr val="accent2"/>
                  </a:solidFill>
                  <a:latin typeface="+mn-ea"/>
                </a:rPr>
                <a:t>2</a:t>
              </a:r>
              <a:r>
                <a:rPr lang="ko-KR" altLang="en-US" sz="1050" b="1" dirty="0" smtClean="0">
                  <a:solidFill>
                    <a:schemeClr val="accent2"/>
                  </a:solidFill>
                  <a:latin typeface="+mn-ea"/>
                </a:rPr>
                <a:t>차 유행</a:t>
              </a:r>
              <a:endParaRPr lang="ko-KR" altLang="en-US" sz="1050" b="1" dirty="0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223415" y="2569525"/>
              <a:ext cx="49415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solidFill>
                    <a:schemeClr val="accent2"/>
                  </a:solidFill>
                  <a:latin typeface="+mn-ea"/>
                </a:rPr>
                <a:t>3</a:t>
              </a:r>
              <a:r>
                <a:rPr lang="ko-KR" altLang="en-US" sz="1050" b="1" dirty="0" smtClean="0">
                  <a:solidFill>
                    <a:schemeClr val="accent2"/>
                  </a:solidFill>
                  <a:latin typeface="+mn-ea"/>
                </a:rPr>
                <a:t>차 유행</a:t>
              </a:r>
              <a:endParaRPr lang="ko-KR" altLang="en-US" sz="1050" b="1" dirty="0">
                <a:solidFill>
                  <a:schemeClr val="accent2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8665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1690062" y="3857520"/>
            <a:ext cx="4169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 smtClean="0"/>
              <a:t>Variable Preconditioning</a:t>
            </a:r>
          </a:p>
          <a:p>
            <a:r>
              <a:rPr lang="en-US" altLang="ko-KR" dirty="0" smtClean="0"/>
              <a:t>process</a:t>
            </a:r>
            <a:endParaRPr lang="en-US" altLang="ko-KR" dirty="0"/>
          </a:p>
        </p:txBody>
      </p:sp>
      <p:sp>
        <p:nvSpPr>
          <p:cNvPr id="34" name="TextBox 33"/>
          <p:cNvSpPr txBox="1"/>
          <p:nvPr/>
        </p:nvSpPr>
        <p:spPr>
          <a:xfrm>
            <a:off x="133939" y="2311105"/>
            <a:ext cx="203346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lang="en-US" altLang="ko-KR" sz="19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A47C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33891" y="4731341"/>
            <a:ext cx="2818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삼성전자 관련 변수 전처리 </a:t>
            </a:r>
            <a:r>
              <a:rPr lang="en-US" altLang="ko-KR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(EDA)</a:t>
            </a:r>
          </a:p>
        </p:txBody>
      </p:sp>
    </p:spTree>
    <p:extLst>
      <p:ext uri="{BB962C8B-B14F-4D97-AF65-F5344CB8AC3E}">
        <p14:creationId xmlns:p14="http://schemas.microsoft.com/office/powerpoint/2010/main" val="6144471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>
            <a:spLocks/>
          </p:cNvSpPr>
          <p:nvPr/>
        </p:nvSpPr>
        <p:spPr bwMode="auto">
          <a:xfrm>
            <a:off x="3261946" y="3609453"/>
            <a:ext cx="117231" cy="197827"/>
          </a:xfrm>
          <a:custGeom>
            <a:avLst/>
            <a:gdLst>
              <a:gd name="T0" fmla="*/ 0 w 80"/>
              <a:gd name="T1" fmla="*/ 0 h 135"/>
              <a:gd name="T2" fmla="*/ 80 w 80"/>
              <a:gd name="T3" fmla="*/ 68 h 135"/>
              <a:gd name="T4" fmla="*/ 0 w 80"/>
              <a:gd name="T5" fmla="*/ 135 h 135"/>
              <a:gd name="T6" fmla="*/ 0 w 80"/>
              <a:gd name="T7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135">
                <a:moveTo>
                  <a:pt x="0" y="0"/>
                </a:moveTo>
                <a:lnTo>
                  <a:pt x="80" y="68"/>
                </a:lnTo>
                <a:lnTo>
                  <a:pt x="0" y="135"/>
                </a:lnTo>
                <a:lnTo>
                  <a:pt x="0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5805854" y="3609453"/>
            <a:ext cx="117231" cy="197827"/>
          </a:xfrm>
          <a:custGeom>
            <a:avLst/>
            <a:gdLst>
              <a:gd name="T0" fmla="*/ 0 w 80"/>
              <a:gd name="T1" fmla="*/ 0 h 135"/>
              <a:gd name="T2" fmla="*/ 80 w 80"/>
              <a:gd name="T3" fmla="*/ 68 h 135"/>
              <a:gd name="T4" fmla="*/ 0 w 80"/>
              <a:gd name="T5" fmla="*/ 135 h 135"/>
              <a:gd name="T6" fmla="*/ 0 w 80"/>
              <a:gd name="T7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135">
                <a:moveTo>
                  <a:pt x="0" y="0"/>
                </a:moveTo>
                <a:lnTo>
                  <a:pt x="80" y="68"/>
                </a:lnTo>
                <a:lnTo>
                  <a:pt x="0" y="135"/>
                </a:lnTo>
                <a:lnTo>
                  <a:pt x="0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659423" y="3921579"/>
            <a:ext cx="2785697" cy="1251438"/>
          </a:xfrm>
          <a:custGeom>
            <a:avLst/>
            <a:gdLst>
              <a:gd name="T0" fmla="*/ 402 w 804"/>
              <a:gd name="T1" fmla="*/ 282 h 360"/>
              <a:gd name="T2" fmla="*/ 79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6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9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6" y="0"/>
                  <a:pt x="726" y="0"/>
                  <a:pt x="726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63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662354" y="2271556"/>
            <a:ext cx="2782766" cy="1239715"/>
          </a:xfrm>
          <a:custGeom>
            <a:avLst/>
            <a:gdLst>
              <a:gd name="T0" fmla="*/ 401 w 803"/>
              <a:gd name="T1" fmla="*/ 78 h 357"/>
              <a:gd name="T2" fmla="*/ 724 w 803"/>
              <a:gd name="T3" fmla="*/ 357 h 357"/>
              <a:gd name="T4" fmla="*/ 803 w 803"/>
              <a:gd name="T5" fmla="*/ 357 h 357"/>
              <a:gd name="T6" fmla="*/ 401 w 803"/>
              <a:gd name="T7" fmla="*/ 0 h 357"/>
              <a:gd name="T8" fmla="*/ 0 w 803"/>
              <a:gd name="T9" fmla="*/ 357 h 357"/>
              <a:gd name="T10" fmla="*/ 78 w 803"/>
              <a:gd name="T11" fmla="*/ 357 h 357"/>
              <a:gd name="T12" fmla="*/ 401 w 803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357">
                <a:moveTo>
                  <a:pt x="401" y="78"/>
                </a:moveTo>
                <a:cubicBezTo>
                  <a:pt x="565" y="78"/>
                  <a:pt x="701" y="200"/>
                  <a:pt x="724" y="357"/>
                </a:cubicBezTo>
                <a:cubicBezTo>
                  <a:pt x="803" y="357"/>
                  <a:pt x="803" y="357"/>
                  <a:pt x="803" y="357"/>
                </a:cubicBezTo>
                <a:cubicBezTo>
                  <a:pt x="779" y="157"/>
                  <a:pt x="608" y="0"/>
                  <a:pt x="401" y="0"/>
                </a:cubicBezTo>
                <a:cubicBezTo>
                  <a:pt x="194" y="0"/>
                  <a:pt x="23" y="157"/>
                  <a:pt x="0" y="357"/>
                </a:cubicBezTo>
                <a:cubicBezTo>
                  <a:pt x="78" y="357"/>
                  <a:pt x="78" y="357"/>
                  <a:pt x="78" y="357"/>
                </a:cubicBezTo>
                <a:cubicBezTo>
                  <a:pt x="101" y="200"/>
                  <a:pt x="237" y="78"/>
                  <a:pt x="401" y="78"/>
                </a:cubicBezTo>
                <a:close/>
              </a:path>
            </a:pathLst>
          </a:custGeom>
          <a:solidFill>
            <a:srgbClr val="63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Freeform 9"/>
          <p:cNvSpPr>
            <a:spLocks/>
          </p:cNvSpPr>
          <p:nvPr/>
        </p:nvSpPr>
        <p:spPr bwMode="auto">
          <a:xfrm>
            <a:off x="3175489" y="3921579"/>
            <a:ext cx="2785697" cy="1251438"/>
          </a:xfrm>
          <a:custGeom>
            <a:avLst/>
            <a:gdLst>
              <a:gd name="T0" fmla="*/ 402 w 804"/>
              <a:gd name="T1" fmla="*/ 282 h 360"/>
              <a:gd name="T2" fmla="*/ 78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6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8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6" y="0"/>
                  <a:pt x="726" y="0"/>
                  <a:pt x="726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Freeform 10"/>
          <p:cNvSpPr>
            <a:spLocks/>
          </p:cNvSpPr>
          <p:nvPr/>
        </p:nvSpPr>
        <p:spPr bwMode="auto">
          <a:xfrm>
            <a:off x="3175489" y="2271556"/>
            <a:ext cx="2785697" cy="1239715"/>
          </a:xfrm>
          <a:custGeom>
            <a:avLst/>
            <a:gdLst>
              <a:gd name="T0" fmla="*/ 402 w 804"/>
              <a:gd name="T1" fmla="*/ 78 h 357"/>
              <a:gd name="T2" fmla="*/ 725 w 804"/>
              <a:gd name="T3" fmla="*/ 357 h 357"/>
              <a:gd name="T4" fmla="*/ 804 w 804"/>
              <a:gd name="T5" fmla="*/ 357 h 357"/>
              <a:gd name="T6" fmla="*/ 402 w 804"/>
              <a:gd name="T7" fmla="*/ 0 h 357"/>
              <a:gd name="T8" fmla="*/ 0 w 804"/>
              <a:gd name="T9" fmla="*/ 357 h 357"/>
              <a:gd name="T10" fmla="*/ 79 w 804"/>
              <a:gd name="T11" fmla="*/ 357 h 357"/>
              <a:gd name="T12" fmla="*/ 402 w 804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57">
                <a:moveTo>
                  <a:pt x="402" y="78"/>
                </a:moveTo>
                <a:cubicBezTo>
                  <a:pt x="566" y="78"/>
                  <a:pt x="702" y="200"/>
                  <a:pt x="725" y="357"/>
                </a:cubicBezTo>
                <a:cubicBezTo>
                  <a:pt x="804" y="357"/>
                  <a:pt x="804" y="357"/>
                  <a:pt x="804" y="357"/>
                </a:cubicBezTo>
                <a:cubicBezTo>
                  <a:pt x="780" y="157"/>
                  <a:pt x="609" y="0"/>
                  <a:pt x="402" y="0"/>
                </a:cubicBezTo>
                <a:cubicBezTo>
                  <a:pt x="195" y="0"/>
                  <a:pt x="24" y="157"/>
                  <a:pt x="0" y="357"/>
                </a:cubicBezTo>
                <a:cubicBezTo>
                  <a:pt x="79" y="357"/>
                  <a:pt x="79" y="357"/>
                  <a:pt x="79" y="357"/>
                </a:cubicBezTo>
                <a:cubicBezTo>
                  <a:pt x="102" y="200"/>
                  <a:pt x="238" y="78"/>
                  <a:pt x="402" y="78"/>
                </a:cubicBezTo>
                <a:close/>
              </a:path>
            </a:pathLst>
          </a:cu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Freeform 11"/>
          <p:cNvSpPr>
            <a:spLocks/>
          </p:cNvSpPr>
          <p:nvPr/>
        </p:nvSpPr>
        <p:spPr bwMode="auto">
          <a:xfrm>
            <a:off x="5698881" y="3921579"/>
            <a:ext cx="2785697" cy="1251438"/>
          </a:xfrm>
          <a:custGeom>
            <a:avLst/>
            <a:gdLst>
              <a:gd name="T0" fmla="*/ 402 w 804"/>
              <a:gd name="T1" fmla="*/ 282 h 360"/>
              <a:gd name="T2" fmla="*/ 78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5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8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5" y="0"/>
                  <a:pt x="725" y="0"/>
                  <a:pt x="725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Freeform 12"/>
          <p:cNvSpPr>
            <a:spLocks/>
          </p:cNvSpPr>
          <p:nvPr/>
        </p:nvSpPr>
        <p:spPr bwMode="auto">
          <a:xfrm>
            <a:off x="5698882" y="2271556"/>
            <a:ext cx="2782766" cy="1239715"/>
          </a:xfrm>
          <a:custGeom>
            <a:avLst/>
            <a:gdLst>
              <a:gd name="T0" fmla="*/ 402 w 803"/>
              <a:gd name="T1" fmla="*/ 78 h 357"/>
              <a:gd name="T2" fmla="*/ 725 w 803"/>
              <a:gd name="T3" fmla="*/ 357 h 357"/>
              <a:gd name="T4" fmla="*/ 803 w 803"/>
              <a:gd name="T5" fmla="*/ 357 h 357"/>
              <a:gd name="T6" fmla="*/ 402 w 803"/>
              <a:gd name="T7" fmla="*/ 0 h 357"/>
              <a:gd name="T8" fmla="*/ 0 w 803"/>
              <a:gd name="T9" fmla="*/ 357 h 357"/>
              <a:gd name="T10" fmla="*/ 78 w 803"/>
              <a:gd name="T11" fmla="*/ 357 h 357"/>
              <a:gd name="T12" fmla="*/ 402 w 803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357">
                <a:moveTo>
                  <a:pt x="402" y="78"/>
                </a:moveTo>
                <a:cubicBezTo>
                  <a:pt x="566" y="78"/>
                  <a:pt x="702" y="200"/>
                  <a:pt x="725" y="357"/>
                </a:cubicBezTo>
                <a:cubicBezTo>
                  <a:pt x="803" y="357"/>
                  <a:pt x="803" y="357"/>
                  <a:pt x="803" y="357"/>
                </a:cubicBezTo>
                <a:cubicBezTo>
                  <a:pt x="780" y="157"/>
                  <a:pt x="609" y="0"/>
                  <a:pt x="402" y="0"/>
                </a:cubicBezTo>
                <a:cubicBezTo>
                  <a:pt x="195" y="0"/>
                  <a:pt x="24" y="157"/>
                  <a:pt x="0" y="357"/>
                </a:cubicBezTo>
                <a:cubicBezTo>
                  <a:pt x="78" y="357"/>
                  <a:pt x="78" y="357"/>
                  <a:pt x="78" y="357"/>
                </a:cubicBezTo>
                <a:cubicBezTo>
                  <a:pt x="101" y="200"/>
                  <a:pt x="238" y="78"/>
                  <a:pt x="402" y="78"/>
                </a:cubicBezTo>
                <a:close/>
              </a:path>
            </a:pathLst>
          </a:cu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1068266" y="2733152"/>
            <a:ext cx="2000250" cy="20061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16" name="Oval 14"/>
          <p:cNvSpPr>
            <a:spLocks noChangeArrowheads="1"/>
          </p:cNvSpPr>
          <p:nvPr/>
        </p:nvSpPr>
        <p:spPr bwMode="auto">
          <a:xfrm>
            <a:off x="3587262" y="2733152"/>
            <a:ext cx="2000250" cy="20061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17" name="Oval 15"/>
          <p:cNvSpPr>
            <a:spLocks noChangeArrowheads="1"/>
          </p:cNvSpPr>
          <p:nvPr/>
        </p:nvSpPr>
        <p:spPr bwMode="auto">
          <a:xfrm>
            <a:off x="6098501" y="2733152"/>
            <a:ext cx="2000250" cy="20061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1970943" y="3564025"/>
            <a:ext cx="194897" cy="27843"/>
          </a:xfrm>
          <a:prstGeom prst="rect">
            <a:avLst/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4490671" y="3564025"/>
            <a:ext cx="193431" cy="27843"/>
          </a:xfrm>
          <a:prstGeom prst="rect">
            <a:avLst/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7001177" y="3564025"/>
            <a:ext cx="194897" cy="27843"/>
          </a:xfrm>
          <a:prstGeom prst="rect">
            <a:avLst/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21" name="TextBox 20"/>
          <p:cNvSpPr txBox="1"/>
          <p:nvPr/>
        </p:nvSpPr>
        <p:spPr>
          <a:xfrm>
            <a:off x="1216237" y="3793581"/>
            <a:ext cx="1704314" cy="511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50</a:t>
            </a:r>
            <a:r>
              <a:rPr lang="ko-KR" altLang="en-US" sz="1363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여개</a:t>
            </a:r>
            <a:r>
              <a:rPr lang="ko-KR" altLang="en-US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지표와</a:t>
            </a:r>
            <a:endParaRPr lang="en-US" altLang="ko-KR" sz="1363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algn="ctr"/>
            <a:r>
              <a:rPr lang="ko-KR" altLang="en-US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국내 모든 주식정보</a:t>
            </a:r>
            <a:endParaRPr lang="ko-KR" altLang="en-US" sz="136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35233" y="3793581"/>
            <a:ext cx="1704314" cy="511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상관성 분석을 통한</a:t>
            </a:r>
            <a:endParaRPr lang="en-US" altLang="ko-KR" sz="1363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algn="ctr"/>
            <a:r>
              <a:rPr lang="ko-KR" altLang="en-US" sz="1363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유의미</a:t>
            </a:r>
            <a:r>
              <a:rPr lang="ko-KR" altLang="en-US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데이터 검증</a:t>
            </a:r>
            <a:endParaRPr lang="ko-KR" altLang="en-US" sz="136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128653" y="3793581"/>
            <a:ext cx="1939955" cy="511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최종 모델 구성을 위한</a:t>
            </a:r>
            <a:endParaRPr lang="en-US" altLang="ko-KR" sz="1363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algn="ctr"/>
            <a:r>
              <a:rPr lang="ko-KR" altLang="en-US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데이터 식별</a:t>
            </a:r>
            <a:endParaRPr lang="ko-KR" altLang="en-US" sz="136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18899" y="3051552"/>
            <a:ext cx="169899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2215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Target Data</a:t>
            </a:r>
            <a:endParaRPr lang="ko-KR" altLang="en-US" sz="2215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762164" y="3051552"/>
            <a:ext cx="1650453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2215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Verification</a:t>
            </a:r>
            <a:endParaRPr lang="ko-KR" altLang="en-US" sz="2215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161098" y="2753382"/>
            <a:ext cx="1875064" cy="799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2215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C657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Final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2215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C657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Identification</a:t>
            </a:r>
            <a:endParaRPr lang="ko-KR" altLang="en-US" sz="2215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C657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EDA Processing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Selecting meaningful data through data preprocessing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32995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2324539" y="1190266"/>
            <a:ext cx="4512484" cy="429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Y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값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지표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 상이한 데이터를 비교하기 위한  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4424153" y="1803687"/>
            <a:ext cx="4198882" cy="490323"/>
          </a:xfrm>
          <a:prstGeom prst="rect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데이터 정규화를 이용한 상관관계 분석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EDA Processing (</a:t>
            </a:r>
            <a:r>
              <a:rPr lang="en-US" altLang="ko-KR" dirty="0" err="1" smtClean="0"/>
              <a:t>Nomalization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4424153" y="2585229"/>
            <a:ext cx="4556802" cy="2922187"/>
            <a:chOff x="909422" y="3042440"/>
            <a:chExt cx="4556802" cy="2922187"/>
          </a:xfrm>
        </p:grpSpPr>
        <p:sp>
          <p:nvSpPr>
            <p:cNvPr id="40" name="직사각형 39"/>
            <p:cNvSpPr/>
            <p:nvPr/>
          </p:nvSpPr>
          <p:spPr>
            <a:xfrm>
              <a:off x="929156" y="3673526"/>
              <a:ext cx="1464324" cy="22911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1455" indent="-101455" latinLnBrk="0">
                <a:spcBef>
                  <a:spcPts val="511"/>
                </a:spcBef>
                <a:buFont typeface="Arial" panose="020B0604020202020204" pitchFamily="34" charset="0"/>
                <a:buChar char="•"/>
                <a:tabLst>
                  <a:tab pos="60873" algn="l"/>
                  <a:tab pos="93339" algn="l"/>
                </a:tabLst>
              </a:pPr>
              <a:r>
                <a:rPr lang="ko-KR" altLang="en-US" sz="1400" spc="-26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삼성전자 주가와 비교할 대상 데이터 수집</a:t>
              </a:r>
              <a:endParaRPr lang="en-US" altLang="ko-KR" sz="1400" spc="-26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909422" y="3042440"/>
              <a:ext cx="1177292" cy="1177291"/>
            </a:xfrm>
            <a:prstGeom prst="ellipse">
              <a:avLst/>
            </a:prstGeom>
            <a:solidFill>
              <a:srgbClr val="3E3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비교</a:t>
              </a:r>
              <a:endParaRPr lang="en-US" altLang="ko-KR" sz="14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데이터 수집</a:t>
              </a:r>
              <a:endParaRPr lang="en-US" altLang="ko-KR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2422083" y="3042440"/>
              <a:ext cx="1177292" cy="1177291"/>
            </a:xfrm>
            <a:prstGeom prst="ellipse">
              <a:avLst/>
            </a:prstGeom>
            <a:solidFill>
              <a:srgbClr val="3E3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200" b="1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데이터 정규화</a:t>
              </a:r>
              <a:endPara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200" b="1" spc="-6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Min_max_scaler</a:t>
              </a:r>
              <a:endParaRPr lang="en-US" altLang="ko-KR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3931012" y="3042440"/>
              <a:ext cx="1177292" cy="1177291"/>
            </a:xfrm>
            <a:prstGeom prst="ellipse">
              <a:avLst/>
            </a:prstGeom>
            <a:solidFill>
              <a:srgbClr val="1C6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400" b="1" spc="-6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Seaborn</a:t>
              </a:r>
              <a:endParaRPr lang="en-US" altLang="ko-KR" sz="14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400" b="1" spc="-6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Matplotlib</a:t>
              </a:r>
              <a:endParaRPr lang="en-US" altLang="ko-KR" sz="14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도식</a:t>
              </a:r>
              <a:r>
                <a:rPr lang="ko-KR" altLang="en-US" sz="1400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화</a:t>
              </a:r>
            </a:p>
          </p:txBody>
        </p:sp>
        <p:sp>
          <p:nvSpPr>
            <p:cNvPr id="3" name="이등변 삼각형 2"/>
            <p:cNvSpPr/>
            <p:nvPr/>
          </p:nvSpPr>
          <p:spPr>
            <a:xfrm rot="5400000">
              <a:off x="2196798" y="3575718"/>
              <a:ext cx="128460" cy="110739"/>
            </a:xfrm>
            <a:prstGeom prst="triangle">
              <a:avLst/>
            </a:prstGeom>
            <a:solidFill>
              <a:srgbClr val="1C6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534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839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316398" y="4155854"/>
              <a:ext cx="1605386" cy="17136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1455" indent="-101455" latinLnBrk="0">
                <a:spcBef>
                  <a:spcPts val="511"/>
                </a:spcBef>
                <a:buFont typeface="Arial" panose="020B0604020202020204" pitchFamily="34" charset="0"/>
                <a:buChar char="•"/>
                <a:tabLst>
                  <a:tab pos="60873" algn="l"/>
                  <a:tab pos="93339" algn="l"/>
                </a:tabLst>
              </a:pPr>
              <a:r>
                <a:rPr lang="ko-KR" altLang="en-US" sz="1400" spc="-26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대상 데이터 마다 상태적 크기가 다르므로 정규화</a:t>
              </a:r>
              <a:r>
                <a:rPr lang="en-US" altLang="ko-KR" sz="1400" spc="-26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(</a:t>
              </a:r>
              <a:r>
                <a:rPr lang="en-US" altLang="ko-KR" sz="1400" spc="-26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Min_Max_Scaler</a:t>
              </a:r>
              <a:r>
                <a:rPr lang="en-US" altLang="ko-KR" sz="1400" spc="-26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)</a:t>
              </a:r>
              <a:r>
                <a:rPr lang="ko-KR" altLang="en-US" sz="1400" spc="-26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를 통한 데이터 변환</a:t>
              </a:r>
              <a:endParaRPr lang="en-US" altLang="ko-KR" sz="1400" spc="-26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834273" y="3657206"/>
              <a:ext cx="1631951" cy="22911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1455" indent="-101455" latinLnBrk="0">
                <a:spcBef>
                  <a:spcPts val="511"/>
                </a:spcBef>
                <a:buFont typeface="Arial" panose="020B0604020202020204" pitchFamily="34" charset="0"/>
                <a:buChar char="•"/>
                <a:tabLst>
                  <a:tab pos="60873" algn="l"/>
                  <a:tab pos="93339" algn="l"/>
                </a:tabLst>
              </a:pPr>
              <a:r>
                <a:rPr lang="ko-KR" altLang="en-US" sz="1400" spc="-26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변환된 데이터 간 상관관계 비교를 통해 </a:t>
              </a:r>
              <a:r>
                <a:rPr lang="ko-KR" altLang="en-US" sz="1400" spc="-26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의미있는</a:t>
              </a:r>
              <a:r>
                <a:rPr lang="ko-KR" altLang="en-US" sz="1400" spc="-26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데이터 식별</a:t>
              </a:r>
              <a:endParaRPr lang="en-US" altLang="ko-KR" sz="1400" spc="-26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5400000">
              <a:off x="3714673" y="3575719"/>
              <a:ext cx="128460" cy="110739"/>
            </a:xfrm>
            <a:prstGeom prst="triangle">
              <a:avLst/>
            </a:prstGeom>
            <a:solidFill>
              <a:srgbClr val="1C6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534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839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50" y="1803687"/>
            <a:ext cx="3873282" cy="369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직사각형 26"/>
          <p:cNvSpPr/>
          <p:nvPr/>
        </p:nvSpPr>
        <p:spPr>
          <a:xfrm flipV="1">
            <a:off x="740356" y="1648412"/>
            <a:ext cx="7819027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자유형 31"/>
          <p:cNvSpPr>
            <a:spLocks/>
          </p:cNvSpPr>
          <p:nvPr/>
        </p:nvSpPr>
        <p:spPr bwMode="auto">
          <a:xfrm rot="16200000">
            <a:off x="3948338" y="2971913"/>
            <a:ext cx="722675" cy="6250895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세부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사항을 입력하세요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6776043" y="5949465"/>
            <a:ext cx="426608" cy="318747"/>
            <a:chOff x="8157282" y="4087385"/>
            <a:chExt cx="426608" cy="580915"/>
          </a:xfrm>
        </p:grpSpPr>
        <p:sp>
          <p:nvSpPr>
            <p:cNvPr id="34" name="Freeform 10"/>
            <p:cNvSpPr>
              <a:spLocks/>
            </p:cNvSpPr>
            <p:nvPr/>
          </p:nvSpPr>
          <p:spPr bwMode="auto">
            <a:xfrm>
              <a:off x="8157282" y="4087385"/>
              <a:ext cx="426608" cy="31770"/>
            </a:xfrm>
            <a:custGeom>
              <a:avLst/>
              <a:gdLst>
                <a:gd name="T0" fmla="*/ 114 w 119"/>
                <a:gd name="T1" fmla="*/ 9 h 9"/>
                <a:gd name="T2" fmla="*/ 5 w 119"/>
                <a:gd name="T3" fmla="*/ 9 h 9"/>
                <a:gd name="T4" fmla="*/ 0 w 119"/>
                <a:gd name="T5" fmla="*/ 5 h 9"/>
                <a:gd name="T6" fmla="*/ 0 w 119"/>
                <a:gd name="T7" fmla="*/ 5 h 9"/>
                <a:gd name="T8" fmla="*/ 5 w 119"/>
                <a:gd name="T9" fmla="*/ 0 h 9"/>
                <a:gd name="T10" fmla="*/ 114 w 119"/>
                <a:gd name="T11" fmla="*/ 0 h 9"/>
                <a:gd name="T12" fmla="*/ 119 w 119"/>
                <a:gd name="T13" fmla="*/ 5 h 9"/>
                <a:gd name="T14" fmla="*/ 119 w 119"/>
                <a:gd name="T15" fmla="*/ 5 h 9"/>
                <a:gd name="T16" fmla="*/ 114 w 119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9">
                  <a:moveTo>
                    <a:pt x="114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2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7"/>
                    <a:pt x="117" y="9"/>
                    <a:pt x="114" y="9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5" name="Freeform 11"/>
            <p:cNvSpPr>
              <a:spLocks/>
            </p:cNvSpPr>
            <p:nvPr/>
          </p:nvSpPr>
          <p:spPr bwMode="auto">
            <a:xfrm>
              <a:off x="8157282" y="4414150"/>
              <a:ext cx="426608" cy="36307"/>
            </a:xfrm>
            <a:custGeom>
              <a:avLst/>
              <a:gdLst>
                <a:gd name="T0" fmla="*/ 114 w 119"/>
                <a:gd name="T1" fmla="*/ 10 h 10"/>
                <a:gd name="T2" fmla="*/ 5 w 119"/>
                <a:gd name="T3" fmla="*/ 10 h 10"/>
                <a:gd name="T4" fmla="*/ 0 w 119"/>
                <a:gd name="T5" fmla="*/ 5 h 10"/>
                <a:gd name="T6" fmla="*/ 0 w 119"/>
                <a:gd name="T7" fmla="*/ 5 h 10"/>
                <a:gd name="T8" fmla="*/ 5 w 119"/>
                <a:gd name="T9" fmla="*/ 0 h 10"/>
                <a:gd name="T10" fmla="*/ 114 w 119"/>
                <a:gd name="T11" fmla="*/ 0 h 10"/>
                <a:gd name="T12" fmla="*/ 119 w 119"/>
                <a:gd name="T13" fmla="*/ 5 h 10"/>
                <a:gd name="T14" fmla="*/ 119 w 119"/>
                <a:gd name="T15" fmla="*/ 5 h 10"/>
                <a:gd name="T16" fmla="*/ 114 w 11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10">
                  <a:moveTo>
                    <a:pt x="114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3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8"/>
                    <a:pt x="117" y="10"/>
                    <a:pt x="114" y="1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6" name="Freeform 12"/>
            <p:cNvSpPr>
              <a:spLocks noEditPoints="1"/>
            </p:cNvSpPr>
            <p:nvPr/>
          </p:nvSpPr>
          <p:spPr bwMode="auto">
            <a:xfrm>
              <a:off x="8175436" y="4102513"/>
              <a:ext cx="390301" cy="332815"/>
            </a:xfrm>
            <a:custGeom>
              <a:avLst/>
              <a:gdLst>
                <a:gd name="T0" fmla="*/ 105 w 109"/>
                <a:gd name="T1" fmla="*/ 93 h 93"/>
                <a:gd name="T2" fmla="*/ 4 w 109"/>
                <a:gd name="T3" fmla="*/ 93 h 93"/>
                <a:gd name="T4" fmla="*/ 0 w 109"/>
                <a:gd name="T5" fmla="*/ 89 h 93"/>
                <a:gd name="T6" fmla="*/ 0 w 109"/>
                <a:gd name="T7" fmla="*/ 4 h 93"/>
                <a:gd name="T8" fmla="*/ 4 w 109"/>
                <a:gd name="T9" fmla="*/ 0 h 93"/>
                <a:gd name="T10" fmla="*/ 105 w 109"/>
                <a:gd name="T11" fmla="*/ 0 h 93"/>
                <a:gd name="T12" fmla="*/ 109 w 109"/>
                <a:gd name="T13" fmla="*/ 4 h 93"/>
                <a:gd name="T14" fmla="*/ 109 w 109"/>
                <a:gd name="T15" fmla="*/ 89 h 93"/>
                <a:gd name="T16" fmla="*/ 105 w 109"/>
                <a:gd name="T17" fmla="*/ 93 h 93"/>
                <a:gd name="T18" fmla="*/ 4 w 109"/>
                <a:gd name="T19" fmla="*/ 88 h 93"/>
                <a:gd name="T20" fmla="*/ 105 w 109"/>
                <a:gd name="T21" fmla="*/ 88 h 93"/>
                <a:gd name="T22" fmla="*/ 105 w 109"/>
                <a:gd name="T23" fmla="*/ 5 h 93"/>
                <a:gd name="T24" fmla="*/ 4 w 109"/>
                <a:gd name="T25" fmla="*/ 5 h 93"/>
                <a:gd name="T26" fmla="*/ 4 w 109"/>
                <a:gd name="T27" fmla="*/ 8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9" h="93">
                  <a:moveTo>
                    <a:pt x="105" y="93"/>
                  </a:moveTo>
                  <a:cubicBezTo>
                    <a:pt x="4" y="93"/>
                    <a:pt x="4" y="93"/>
                    <a:pt x="4" y="93"/>
                  </a:cubicBezTo>
                  <a:cubicBezTo>
                    <a:pt x="1" y="93"/>
                    <a:pt x="0" y="91"/>
                    <a:pt x="0" y="8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8" y="0"/>
                    <a:pt x="109" y="2"/>
                    <a:pt x="109" y="4"/>
                  </a:cubicBezTo>
                  <a:cubicBezTo>
                    <a:pt x="109" y="89"/>
                    <a:pt x="109" y="89"/>
                    <a:pt x="109" y="89"/>
                  </a:cubicBezTo>
                  <a:cubicBezTo>
                    <a:pt x="109" y="91"/>
                    <a:pt x="108" y="93"/>
                    <a:pt x="105" y="93"/>
                  </a:cubicBezTo>
                  <a:close/>
                  <a:moveTo>
                    <a:pt x="4" y="88"/>
                  </a:moveTo>
                  <a:cubicBezTo>
                    <a:pt x="105" y="88"/>
                    <a:pt x="105" y="88"/>
                    <a:pt x="105" y="88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4" y="5"/>
                    <a:pt x="4" y="5"/>
                    <a:pt x="4" y="5"/>
                  </a:cubicBezTo>
                  <a:lnTo>
                    <a:pt x="4" y="8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7" name="Rectangle 13"/>
            <p:cNvSpPr>
              <a:spLocks noChangeArrowheads="1"/>
            </p:cNvSpPr>
            <p:nvPr/>
          </p:nvSpPr>
          <p:spPr bwMode="auto">
            <a:xfrm>
              <a:off x="8225357" y="4155462"/>
              <a:ext cx="290457" cy="78665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8" name="Line 14"/>
            <p:cNvSpPr>
              <a:spLocks noChangeShapeType="1"/>
            </p:cNvSpPr>
            <p:nvPr/>
          </p:nvSpPr>
          <p:spPr bwMode="auto">
            <a:xfrm>
              <a:off x="8225357" y="4267409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9" name="Line 15"/>
            <p:cNvSpPr>
              <a:spLocks noChangeShapeType="1"/>
            </p:cNvSpPr>
            <p:nvPr/>
          </p:nvSpPr>
          <p:spPr bwMode="auto">
            <a:xfrm>
              <a:off x="8225357" y="4302203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1" name="Line 16"/>
            <p:cNvSpPr>
              <a:spLocks noChangeShapeType="1"/>
            </p:cNvSpPr>
            <p:nvPr/>
          </p:nvSpPr>
          <p:spPr bwMode="auto">
            <a:xfrm>
              <a:off x="8225357" y="4338509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2" name="Line 17"/>
            <p:cNvSpPr>
              <a:spLocks noChangeShapeType="1"/>
            </p:cNvSpPr>
            <p:nvPr/>
          </p:nvSpPr>
          <p:spPr bwMode="auto">
            <a:xfrm>
              <a:off x="8225357" y="4371792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3" name="Freeform 18"/>
            <p:cNvSpPr>
              <a:spLocks/>
            </p:cNvSpPr>
            <p:nvPr/>
          </p:nvSpPr>
          <p:spPr bwMode="auto">
            <a:xfrm>
              <a:off x="8355457" y="4424740"/>
              <a:ext cx="31770" cy="243560"/>
            </a:xfrm>
            <a:custGeom>
              <a:avLst/>
              <a:gdLst>
                <a:gd name="T0" fmla="*/ 9 w 9"/>
                <a:gd name="T1" fmla="*/ 64 h 68"/>
                <a:gd name="T2" fmla="*/ 5 w 9"/>
                <a:gd name="T3" fmla="*/ 68 h 68"/>
                <a:gd name="T4" fmla="*/ 5 w 9"/>
                <a:gd name="T5" fmla="*/ 68 h 68"/>
                <a:gd name="T6" fmla="*/ 0 w 9"/>
                <a:gd name="T7" fmla="*/ 64 h 68"/>
                <a:gd name="T8" fmla="*/ 0 w 9"/>
                <a:gd name="T9" fmla="*/ 4 h 68"/>
                <a:gd name="T10" fmla="*/ 5 w 9"/>
                <a:gd name="T11" fmla="*/ 0 h 68"/>
                <a:gd name="T12" fmla="*/ 5 w 9"/>
                <a:gd name="T13" fmla="*/ 0 h 68"/>
                <a:gd name="T14" fmla="*/ 9 w 9"/>
                <a:gd name="T15" fmla="*/ 4 h 68"/>
                <a:gd name="T16" fmla="*/ 9 w 9"/>
                <a:gd name="T17" fmla="*/ 6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8">
                  <a:moveTo>
                    <a:pt x="9" y="64"/>
                  </a:moveTo>
                  <a:cubicBezTo>
                    <a:pt x="9" y="67"/>
                    <a:pt x="7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2" y="68"/>
                    <a:pt x="0" y="67"/>
                    <a:pt x="0" y="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9" y="2"/>
                    <a:pt x="9" y="4"/>
                  </a:cubicBezTo>
                  <a:lnTo>
                    <a:pt x="9" y="6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4" name="Freeform 19"/>
            <p:cNvSpPr>
              <a:spLocks/>
            </p:cNvSpPr>
            <p:nvPr/>
          </p:nvSpPr>
          <p:spPr bwMode="auto">
            <a:xfrm>
              <a:off x="8207204" y="4442893"/>
              <a:ext cx="161870" cy="219356"/>
            </a:xfrm>
            <a:custGeom>
              <a:avLst/>
              <a:gdLst>
                <a:gd name="T0" fmla="*/ 8 w 45"/>
                <a:gd name="T1" fmla="*/ 59 h 61"/>
                <a:gd name="T2" fmla="*/ 2 w 45"/>
                <a:gd name="T3" fmla="*/ 60 h 61"/>
                <a:gd name="T4" fmla="*/ 2 w 45"/>
                <a:gd name="T5" fmla="*/ 60 h 61"/>
                <a:gd name="T6" fmla="*/ 1 w 45"/>
                <a:gd name="T7" fmla="*/ 54 h 61"/>
                <a:gd name="T8" fmla="*/ 37 w 45"/>
                <a:gd name="T9" fmla="*/ 2 h 61"/>
                <a:gd name="T10" fmla="*/ 43 w 45"/>
                <a:gd name="T11" fmla="*/ 1 h 61"/>
                <a:gd name="T12" fmla="*/ 43 w 45"/>
                <a:gd name="T13" fmla="*/ 1 h 61"/>
                <a:gd name="T14" fmla="*/ 44 w 45"/>
                <a:gd name="T15" fmla="*/ 7 h 61"/>
                <a:gd name="T16" fmla="*/ 8 w 45"/>
                <a:gd name="T17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1">
                  <a:moveTo>
                    <a:pt x="8" y="59"/>
                  </a:moveTo>
                  <a:cubicBezTo>
                    <a:pt x="7" y="61"/>
                    <a:pt x="4" y="61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0" y="59"/>
                    <a:pt x="0" y="56"/>
                    <a:pt x="1" y="54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8" y="0"/>
                    <a:pt x="41" y="0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2"/>
                    <a:pt x="45" y="5"/>
                    <a:pt x="44" y="7"/>
                  </a:cubicBezTo>
                  <a:lnTo>
                    <a:pt x="8" y="5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5" name="Freeform 20"/>
            <p:cNvSpPr>
              <a:spLocks/>
            </p:cNvSpPr>
            <p:nvPr/>
          </p:nvSpPr>
          <p:spPr bwMode="auto">
            <a:xfrm>
              <a:off x="8372099" y="4442893"/>
              <a:ext cx="161870" cy="219356"/>
            </a:xfrm>
            <a:custGeom>
              <a:avLst/>
              <a:gdLst>
                <a:gd name="T0" fmla="*/ 37 w 45"/>
                <a:gd name="T1" fmla="*/ 59 h 61"/>
                <a:gd name="T2" fmla="*/ 43 w 45"/>
                <a:gd name="T3" fmla="*/ 60 h 61"/>
                <a:gd name="T4" fmla="*/ 43 w 45"/>
                <a:gd name="T5" fmla="*/ 60 h 61"/>
                <a:gd name="T6" fmla="*/ 44 w 45"/>
                <a:gd name="T7" fmla="*/ 54 h 61"/>
                <a:gd name="T8" fmla="*/ 8 w 45"/>
                <a:gd name="T9" fmla="*/ 2 h 61"/>
                <a:gd name="T10" fmla="*/ 2 w 45"/>
                <a:gd name="T11" fmla="*/ 1 h 61"/>
                <a:gd name="T12" fmla="*/ 2 w 45"/>
                <a:gd name="T13" fmla="*/ 1 h 61"/>
                <a:gd name="T14" fmla="*/ 1 w 45"/>
                <a:gd name="T15" fmla="*/ 7 h 61"/>
                <a:gd name="T16" fmla="*/ 37 w 45"/>
                <a:gd name="T17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1">
                  <a:moveTo>
                    <a:pt x="37" y="59"/>
                  </a:moveTo>
                  <a:cubicBezTo>
                    <a:pt x="38" y="61"/>
                    <a:pt x="41" y="61"/>
                    <a:pt x="43" y="60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5" y="59"/>
                    <a:pt x="45" y="56"/>
                    <a:pt x="44" y="5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0"/>
                    <a:pt x="4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0" y="5"/>
                    <a:pt x="1" y="7"/>
                  </a:cubicBezTo>
                  <a:lnTo>
                    <a:pt x="37" y="5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</p:grpSp>
      <p:sp>
        <p:nvSpPr>
          <p:cNvPr id="46" name="Freeform 5"/>
          <p:cNvSpPr>
            <a:spLocks/>
          </p:cNvSpPr>
          <p:nvPr/>
        </p:nvSpPr>
        <p:spPr bwMode="auto">
          <a:xfrm rot="16200000">
            <a:off x="415559" y="5690035"/>
            <a:ext cx="722674" cy="814660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704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정규화</a:t>
            </a:r>
            <a:endParaRPr lang="ko-KR" altLang="en-US" sz="170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자유형 46"/>
          <p:cNvSpPr>
            <a:spLocks/>
          </p:cNvSpPr>
          <p:nvPr/>
        </p:nvSpPr>
        <p:spPr bwMode="auto">
          <a:xfrm rot="16200000">
            <a:off x="3977922" y="2980071"/>
            <a:ext cx="722675" cy="6250895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</a:t>
            </a:r>
            <a:r>
              <a:rPr lang="ko-KR" altLang="en-US" sz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머신러닝은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데이터가 가진 특성들을 비교하여 데이터 패턴을 찾는데 데이터가 가진 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특성 간에 정도 차이가 심하면 패턴을 찾는 데 문제가 발생함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.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이에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데이터의 상태적 크기에 대한 영향을 줄이기 위해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0~1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로 데이터 변환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48" name="Freeform 5"/>
          <p:cNvSpPr>
            <a:spLocks/>
          </p:cNvSpPr>
          <p:nvPr/>
        </p:nvSpPr>
        <p:spPr bwMode="auto">
          <a:xfrm rot="16200000">
            <a:off x="445143" y="5698193"/>
            <a:ext cx="722674" cy="814660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정규화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2958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77999" y="542927"/>
            <a:ext cx="6928171" cy="638174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Data Gathering for Samsung Stock Analysis</a:t>
            </a:r>
            <a:endParaRPr lang="ko-KR" altLang="en-US" dirty="0"/>
          </a:p>
        </p:txBody>
      </p:sp>
      <p:sp>
        <p:nvSpPr>
          <p:cNvPr id="40" name="자유형 39"/>
          <p:cNvSpPr>
            <a:spLocks/>
          </p:cNvSpPr>
          <p:nvPr/>
        </p:nvSpPr>
        <p:spPr bwMode="auto">
          <a:xfrm rot="16200000">
            <a:off x="3892106" y="2915682"/>
            <a:ext cx="835139" cy="6250895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☞ 주식예측을 위한 사전 데이터 수집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국내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미국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중국 등의 각종 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j-ea"/>
              <a:ea typeface="+mj-ea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    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지표들을 선별하여 과거 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10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년 정보를 기조데이터로 수집함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j-ea"/>
              <a:ea typeface="+mj-ea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</a:rPr>
              <a:t>☞ 전체 지표 중 </a:t>
            </a:r>
            <a:r>
              <a:rPr lang="ko-KR" altLang="en-US" sz="1400" b="1" u="sng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</a:rPr>
              <a:t>의미 있는 지표를 식별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</a:rPr>
              <a:t>하여 별도로 분석 수행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j-ea"/>
              <a:ea typeface="+mj-ea"/>
            </a:endParaRPr>
          </a:p>
        </p:txBody>
      </p:sp>
      <p:sp>
        <p:nvSpPr>
          <p:cNvPr id="54" name="Freeform 24"/>
          <p:cNvSpPr>
            <a:spLocks/>
          </p:cNvSpPr>
          <p:nvPr/>
        </p:nvSpPr>
        <p:spPr bwMode="auto">
          <a:xfrm rot="16200000">
            <a:off x="361118" y="5637355"/>
            <a:ext cx="837504" cy="808717"/>
          </a:xfrm>
          <a:custGeom>
            <a:avLst/>
            <a:gdLst>
              <a:gd name="T0" fmla="*/ 744 w 777"/>
              <a:gd name="T1" fmla="*/ 0 h 140"/>
              <a:gd name="T2" fmla="*/ 32 w 777"/>
              <a:gd name="T3" fmla="*/ 0 h 140"/>
              <a:gd name="T4" fmla="*/ 0 w 777"/>
              <a:gd name="T5" fmla="*/ 32 h 140"/>
              <a:gd name="T6" fmla="*/ 0 w 777"/>
              <a:gd name="T7" fmla="*/ 140 h 140"/>
              <a:gd name="T8" fmla="*/ 777 w 777"/>
              <a:gd name="T9" fmla="*/ 140 h 140"/>
              <a:gd name="T10" fmla="*/ 777 w 777"/>
              <a:gd name="T11" fmla="*/ 32 h 140"/>
              <a:gd name="T12" fmla="*/ 744 w 777"/>
              <a:gd name="T13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0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4"/>
                  <a:pt x="0" y="32"/>
                </a:cubicBezTo>
                <a:cubicBezTo>
                  <a:pt x="0" y="140"/>
                  <a:pt x="0" y="140"/>
                  <a:pt x="0" y="140"/>
                </a:cubicBezTo>
                <a:cubicBezTo>
                  <a:pt x="777" y="140"/>
                  <a:pt x="777" y="140"/>
                  <a:pt x="777" y="140"/>
                </a:cubicBezTo>
                <a:cubicBezTo>
                  <a:pt x="777" y="32"/>
                  <a:pt x="777" y="32"/>
                  <a:pt x="777" y="32"/>
                </a:cubicBezTo>
                <a:cubicBezTo>
                  <a:pt x="777" y="14"/>
                  <a:pt x="762" y="0"/>
                  <a:pt x="744" y="0"/>
                </a:cubicBezTo>
                <a:close/>
              </a:path>
            </a:pathLst>
          </a:cu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데이터</a:t>
            </a:r>
            <a:endParaRPr lang="en-US" altLang="ko-KR" sz="1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수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집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2010~2020, MACD, S&amp;P500, NY stock data </a:t>
            </a:r>
            <a:r>
              <a:rPr lang="en-US" altLang="ko-KR" sz="14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etc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 flipV="1">
            <a:off x="404598" y="1648411"/>
            <a:ext cx="8154786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04597" y="1804662"/>
            <a:ext cx="2391003" cy="36817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달러</a:t>
            </a:r>
            <a:r>
              <a:rPr lang="en-US" altLang="ko-KR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/</a:t>
            </a:r>
            <a:r>
              <a:rPr lang="ko-KR" altLang="en-US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원</a:t>
            </a:r>
            <a:endParaRPr lang="en-US" altLang="ko-KR" sz="1400" b="1" u="sng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S&amp;P500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NASDAQ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MSCI_KR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Russell 2000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MACD, </a:t>
            </a:r>
            <a:r>
              <a:rPr lang="en-US" altLang="ko-KR" sz="1400" spc="-127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machist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macdsignal9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미국 국채 수익률</a:t>
            </a:r>
            <a:r>
              <a:rPr lang="en-US" altLang="ko-KR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(5</a:t>
            </a:r>
            <a:r>
              <a:rPr lang="en-US" altLang="ko-KR" sz="1400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,10,30</a:t>
            </a:r>
            <a:r>
              <a:rPr lang="ko-KR" altLang="en-US" sz="1400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년</a:t>
            </a:r>
            <a:r>
              <a:rPr lang="en-US" altLang="ko-KR" sz="1400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</a:t>
            </a:r>
            <a:endParaRPr lang="en-US" altLang="ko-KR" sz="1400" u="sng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WTI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유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400" spc="-127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브렌트유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시세</a:t>
            </a: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마이크론</a:t>
            </a:r>
            <a:r>
              <a:rPr lang="en-US" altLang="ko-KR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+TSMC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SOX</a:t>
            </a:r>
            <a:r>
              <a:rPr lang="ko-KR" altLang="en-US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지수</a:t>
            </a:r>
            <a:r>
              <a:rPr lang="en-US" altLang="ko-KR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(</a:t>
            </a:r>
            <a:r>
              <a:rPr lang="ko-KR" altLang="en-US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필라델피아 반도체 지수</a:t>
            </a:r>
            <a:r>
              <a:rPr lang="en-US" altLang="ko-KR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SMH, SOXL,SOXS</a:t>
            </a:r>
            <a:endParaRPr lang="en-US" altLang="ko-KR" sz="14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305058" y="1804662"/>
            <a:ext cx="2391003" cy="36817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KOSPI 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종목 전체</a:t>
            </a: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KOSDAQ 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종목 전체</a:t>
            </a: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DJI (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다우지수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Gold /  VIX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M2 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통화량</a:t>
            </a: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NASDAQCOM </a:t>
            </a:r>
            <a:r>
              <a:rPr lang="ko-KR" altLang="en-US" sz="1400" spc="-127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나스닥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종합지수</a:t>
            </a: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HSN1F 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주택판매지수</a:t>
            </a: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COVID19 </a:t>
            </a:r>
            <a:r>
              <a:rPr lang="ko-KR" altLang="en-US" sz="1400" b="1" u="sng" spc="-127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확진자수</a:t>
            </a:r>
            <a:endParaRPr lang="en-US" altLang="ko-KR" sz="1400" b="1" u="sng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매매동향</a:t>
            </a:r>
            <a:r>
              <a:rPr lang="en-US" altLang="ko-KR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(</a:t>
            </a:r>
            <a:r>
              <a:rPr lang="ko-KR" altLang="en-US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개인</a:t>
            </a:r>
            <a:r>
              <a:rPr lang="en-US" altLang="ko-KR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</a:t>
            </a:r>
            <a:r>
              <a:rPr lang="ko-KR" altLang="en-US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기관</a:t>
            </a:r>
            <a:r>
              <a:rPr lang="en-US" altLang="ko-KR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</a:t>
            </a:r>
            <a:r>
              <a:rPr lang="ko-KR" altLang="en-US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외국인</a:t>
            </a:r>
            <a:r>
              <a:rPr lang="en-US" altLang="ko-KR" sz="1400" b="1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KOSPI 50/100/200 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지수</a:t>
            </a: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KRX 100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endParaRPr lang="en-US" altLang="ko-KR" sz="14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185520" y="1804662"/>
            <a:ext cx="2391003" cy="36817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spc="-127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닛케이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225 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선물</a:t>
            </a: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Euro </a:t>
            </a:r>
            <a:r>
              <a:rPr lang="en-US" altLang="ko-KR" sz="1400" spc="-127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Stoxx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50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CSI 300 (</a:t>
            </a:r>
            <a:r>
              <a:rPr lang="ko-KR" altLang="en-US" sz="1400" spc="-127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중극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 / </a:t>
            </a:r>
            <a:r>
              <a:rPr lang="ko-KR" altLang="en-US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항생</a:t>
            </a:r>
            <a:r>
              <a:rPr lang="en-US" altLang="ko-KR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(</a:t>
            </a:r>
            <a:r>
              <a:rPr lang="ko-KR" altLang="en-US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중국</a:t>
            </a:r>
            <a:r>
              <a:rPr lang="en-US" altLang="ko-KR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영국 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FTSE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독일 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DAX 30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프랑스 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CAC 40</a:t>
            </a:r>
            <a:endParaRPr lang="en-US" altLang="ko-KR" sz="14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달러당 원화환율</a:t>
            </a: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유로화 환율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엔화 환율</a:t>
            </a: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spc="-127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위엔화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환율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오스트레일리아 달러 환율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유로화 엔화 환율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달러 루블화</a:t>
            </a: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비트코인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/</a:t>
            </a:r>
            <a:r>
              <a:rPr lang="ko-KR" altLang="en-US" sz="1400" spc="-127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이더리움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/</a:t>
            </a:r>
            <a:r>
              <a:rPr lang="ko-KR" altLang="en-US" sz="1400" spc="-127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리플</a:t>
            </a:r>
            <a:endParaRPr lang="en-US" altLang="ko-KR" sz="14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10404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# Reference EDA  Analysis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Selecting meaningful data through data preprocessing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28205" y="1764447"/>
            <a:ext cx="5667796" cy="2192820"/>
            <a:chOff x="428204" y="1866045"/>
            <a:chExt cx="6033535" cy="2192820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204" y="1866045"/>
              <a:ext cx="2968139" cy="21928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3270" y="1866045"/>
              <a:ext cx="2968469" cy="21928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204" y="1866045"/>
              <a:ext cx="6033534" cy="1850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" name="그룹 3"/>
          <p:cNvGrpSpPr/>
          <p:nvPr/>
        </p:nvGrpSpPr>
        <p:grpSpPr>
          <a:xfrm>
            <a:off x="428204" y="4043498"/>
            <a:ext cx="5667796" cy="2197648"/>
            <a:chOff x="428203" y="4145096"/>
            <a:chExt cx="6033535" cy="2197648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203" y="4145952"/>
              <a:ext cx="2989571" cy="21967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3269" y="4145952"/>
              <a:ext cx="2968469" cy="21967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204" y="4145096"/>
              <a:ext cx="6033534" cy="1850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0" name="그룹 19"/>
          <p:cNvGrpSpPr/>
          <p:nvPr/>
        </p:nvGrpSpPr>
        <p:grpSpPr>
          <a:xfrm>
            <a:off x="6313714" y="1949498"/>
            <a:ext cx="2449376" cy="4291639"/>
            <a:chOff x="5074920" y="4037150"/>
            <a:chExt cx="3775255" cy="2029552"/>
          </a:xfrm>
        </p:grpSpPr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5074920" y="4037150"/>
              <a:ext cx="3775255" cy="265522"/>
            </a:xfrm>
            <a:custGeom>
              <a:avLst/>
              <a:gdLst>
                <a:gd name="T0" fmla="*/ 744 w 777"/>
                <a:gd name="T1" fmla="*/ 0 h 141"/>
                <a:gd name="T2" fmla="*/ 32 w 777"/>
                <a:gd name="T3" fmla="*/ 0 h 141"/>
                <a:gd name="T4" fmla="*/ 0 w 777"/>
                <a:gd name="T5" fmla="*/ 33 h 141"/>
                <a:gd name="T6" fmla="*/ 0 w 777"/>
                <a:gd name="T7" fmla="*/ 141 h 141"/>
                <a:gd name="T8" fmla="*/ 777 w 777"/>
                <a:gd name="T9" fmla="*/ 141 h 141"/>
                <a:gd name="T10" fmla="*/ 777 w 777"/>
                <a:gd name="T11" fmla="*/ 33 h 141"/>
                <a:gd name="T12" fmla="*/ 744 w 777"/>
                <a:gd name="T1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41">
                  <a:moveTo>
                    <a:pt x="744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5"/>
                    <a:pt x="0" y="33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777" y="141"/>
                    <a:pt x="777" y="141"/>
                    <a:pt x="777" y="141"/>
                  </a:cubicBezTo>
                  <a:cubicBezTo>
                    <a:pt x="777" y="33"/>
                    <a:pt x="777" y="33"/>
                    <a:pt x="777" y="33"/>
                  </a:cubicBezTo>
                  <a:cubicBezTo>
                    <a:pt x="777" y="15"/>
                    <a:pt x="762" y="0"/>
                    <a:pt x="744" y="0"/>
                  </a:cubicBezTo>
                  <a:close/>
                </a:path>
              </a:pathLst>
            </a:custGeom>
            <a:solidFill>
              <a:srgbClr val="3E3D43"/>
            </a:solidFill>
            <a:ln>
              <a:solidFill>
                <a:srgbClr val="3E3D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EDA</a:t>
              </a: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 분석 결과</a:t>
              </a:r>
              <a:endPara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자유형 21"/>
            <p:cNvSpPr>
              <a:spLocks/>
            </p:cNvSpPr>
            <p:nvPr/>
          </p:nvSpPr>
          <p:spPr bwMode="auto">
            <a:xfrm>
              <a:off x="5074920" y="4302672"/>
              <a:ext cx="3775255" cy="1764030"/>
            </a:xfrm>
            <a:custGeom>
              <a:avLst/>
              <a:gdLst>
                <a:gd name="connsiteX0" fmla="*/ 0 w 2924175"/>
                <a:gd name="connsiteY0" fmla="*/ 0 h 2053951"/>
                <a:gd name="connsiteX1" fmla="*/ 2924175 w 2924175"/>
                <a:gd name="connsiteY1" fmla="*/ 0 h 2053951"/>
                <a:gd name="connsiteX2" fmla="*/ 2924175 w 2924175"/>
                <a:gd name="connsiteY2" fmla="*/ 1932927 h 2053951"/>
                <a:gd name="connsiteX3" fmla="*/ 2799982 w 2924175"/>
                <a:gd name="connsiteY3" fmla="*/ 2053499 h 2053951"/>
                <a:gd name="connsiteX4" fmla="*/ 1610743 w 2924175"/>
                <a:gd name="connsiteY4" fmla="*/ 2053499 h 2053951"/>
                <a:gd name="connsiteX5" fmla="*/ 1610098 w 2924175"/>
                <a:gd name="connsiteY5" fmla="*/ 2053951 h 2053951"/>
                <a:gd name="connsiteX6" fmla="*/ 1310314 w 2924175"/>
                <a:gd name="connsiteY6" fmla="*/ 2053951 h 2053951"/>
                <a:gd name="connsiteX7" fmla="*/ 1309669 w 2924175"/>
                <a:gd name="connsiteY7" fmla="*/ 2053499 h 2053951"/>
                <a:gd name="connsiteX8" fmla="*/ 120430 w 2924175"/>
                <a:gd name="connsiteY8" fmla="*/ 2053499 h 2053951"/>
                <a:gd name="connsiteX9" fmla="*/ 0 w 2924175"/>
                <a:gd name="connsiteY9" fmla="*/ 1932927 h 2053951"/>
                <a:gd name="connsiteX10" fmla="*/ 0 w 2924175"/>
                <a:gd name="connsiteY10" fmla="*/ 0 h 205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4175" h="2053951">
                  <a:moveTo>
                    <a:pt x="0" y="0"/>
                  </a:moveTo>
                  <a:lnTo>
                    <a:pt x="2924175" y="0"/>
                  </a:lnTo>
                  <a:cubicBezTo>
                    <a:pt x="2924175" y="0"/>
                    <a:pt x="2924175" y="0"/>
                    <a:pt x="2924175" y="1932927"/>
                  </a:cubicBezTo>
                  <a:cubicBezTo>
                    <a:pt x="2924175" y="2000749"/>
                    <a:pt x="2867724" y="2053499"/>
                    <a:pt x="2799982" y="2053499"/>
                  </a:cubicBezTo>
                  <a:cubicBezTo>
                    <a:pt x="2799982" y="2053499"/>
                    <a:pt x="2799982" y="2053499"/>
                    <a:pt x="1610743" y="2053499"/>
                  </a:cubicBezTo>
                  <a:lnTo>
                    <a:pt x="1610098" y="2053951"/>
                  </a:lnTo>
                  <a:lnTo>
                    <a:pt x="1310314" y="2053951"/>
                  </a:lnTo>
                  <a:lnTo>
                    <a:pt x="1309669" y="2053499"/>
                  </a:lnTo>
                  <a:cubicBezTo>
                    <a:pt x="1309669" y="2053499"/>
                    <a:pt x="1309669" y="2053499"/>
                    <a:pt x="120430" y="2053499"/>
                  </a:cubicBezTo>
                  <a:cubicBezTo>
                    <a:pt x="52688" y="2053499"/>
                    <a:pt x="0" y="2000749"/>
                    <a:pt x="0" y="1932927"/>
                  </a:cubicBezTo>
                  <a:cubicBezTo>
                    <a:pt x="0" y="1932927"/>
                    <a:pt x="0" y="193292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D73BF"/>
              </a:solidFill>
              <a:round/>
              <a:headEnd/>
              <a:tailEnd/>
            </a:ln>
            <a:extLst/>
          </p:spPr>
          <p:txBody>
            <a:bodyPr vert="horz" wrap="square" lIns="199385" tIns="0" rIns="199385" bIns="42203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☞ 환율은 삼성전자와 </a:t>
              </a: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반대로 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움직이는 주가 예측에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의미 있는 음의 지표로 </a:t>
              </a: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판단 </a:t>
              </a:r>
              <a:endPara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☞ 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SOXL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지수는 </a:t>
              </a:r>
              <a:r>
                <a:rPr lang="ko-KR" altLang="en-US" sz="13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레버리지</a:t>
              </a: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en-US" altLang="ko-KR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ETF </a:t>
              </a: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인 만큼 상승 및 하락 시 지수가 더 아래에 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있고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,  </a:t>
              </a: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현재 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비슷한 </a:t>
              </a: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가격대를 형성한 것으로 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판단</a:t>
              </a:r>
              <a:endPara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☞ </a:t>
              </a:r>
              <a:r>
                <a:rPr lang="en-US" altLang="ko-KR" sz="13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machist</a:t>
              </a:r>
              <a:r>
                <a:rPr lang="en-US" altLang="ko-KR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&gt; </a:t>
              </a:r>
              <a:r>
                <a:rPr lang="en-US" altLang="ko-KR" sz="13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macd</a:t>
              </a:r>
              <a:r>
                <a:rPr lang="en-US" altLang="ko-KR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일 </a:t>
              </a:r>
              <a:r>
                <a:rPr lang="ko-KR" altLang="en-US" sz="13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떄</a:t>
              </a: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매수신호</a:t>
              </a:r>
              <a:r>
                <a:rPr lang="en-US" altLang="ko-KR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, </a:t>
              </a:r>
              <a:r>
                <a:rPr lang="en-US" altLang="ko-KR" sz="13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macdhist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en-US" altLang="ko-KR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&lt; </a:t>
              </a:r>
              <a:r>
                <a:rPr lang="en-US" altLang="ko-KR" sz="13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macd</a:t>
              </a:r>
              <a:r>
                <a:rPr lang="en-US" altLang="ko-KR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ko-KR" altLang="en-US" sz="13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일때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매도 신호로 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판단됨</a:t>
              </a:r>
              <a:endPara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☞ </a:t>
              </a:r>
              <a:r>
                <a:rPr lang="ko-KR" altLang="en-US" sz="13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미국채</a:t>
              </a: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en-US" altLang="ko-KR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5</a:t>
              </a: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년 수익률의 경우 전형적인 반비례 관계를 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과거 </a:t>
              </a: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의미 있는 지표로 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활용</a:t>
              </a:r>
              <a:endPara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</p:txBody>
        </p:sp>
      </p:grpSp>
      <p:cxnSp>
        <p:nvCxnSpPr>
          <p:cNvPr id="23" name="직선 연결선 22"/>
          <p:cNvCxnSpPr/>
          <p:nvPr/>
        </p:nvCxnSpPr>
        <p:spPr>
          <a:xfrm>
            <a:off x="809744" y="2957287"/>
            <a:ext cx="2151170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3944830" y="2230237"/>
            <a:ext cx="1841372" cy="1155222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1119542" y="4565139"/>
            <a:ext cx="1841372" cy="1155222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3789931" y="5344887"/>
            <a:ext cx="2151170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"/>
          <p:cNvSpPr>
            <a:spLocks noChangeArrowheads="1"/>
          </p:cNvSpPr>
          <p:nvPr/>
        </p:nvSpPr>
        <p:spPr bwMode="auto">
          <a:xfrm>
            <a:off x="393641" y="6374939"/>
            <a:ext cx="7834102" cy="19236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fontAlgn="base" latinLnBrk="0">
              <a:lnSpc>
                <a:spcPts val="1534"/>
              </a:lnSpc>
              <a:spcBef>
                <a:spcPts val="681"/>
              </a:spcBef>
              <a:spcAft>
                <a:spcPct val="0"/>
              </a:spcAft>
              <a:buClrTx/>
              <a:buSzTx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en-US" altLang="ko-KR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SOXL </a:t>
            </a:r>
            <a:r>
              <a:rPr lang="ko-KR" altLang="en-US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지수</a:t>
            </a:r>
            <a:r>
              <a:rPr lang="en-US" altLang="ko-KR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</a:t>
            </a:r>
            <a:r>
              <a:rPr lang="ko-KR" altLang="en-US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 상승 </a:t>
            </a:r>
            <a:r>
              <a:rPr lang="ko-KR" altLang="en-US" sz="1400" spc="-127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레버리지</a:t>
            </a:r>
            <a:r>
              <a:rPr lang="en-US" altLang="ko-KR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400" spc="-127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텍사스인스트루먼트</a:t>
            </a:r>
            <a:r>
              <a:rPr lang="en-US" altLang="ko-KR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(8.6%) </a:t>
            </a:r>
            <a:r>
              <a:rPr lang="ko-KR" altLang="en-US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</a:t>
            </a:r>
            <a:r>
              <a:rPr lang="en-US" altLang="ko-KR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(8.3%), </a:t>
            </a:r>
            <a:r>
              <a:rPr lang="ko-KR" altLang="en-US" sz="1400" spc="-127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퀄컴</a:t>
            </a:r>
            <a:r>
              <a:rPr lang="en-US" altLang="ko-KR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(7.8%), </a:t>
            </a:r>
            <a:r>
              <a:rPr lang="ko-KR" altLang="en-US" sz="1400" spc="-127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엔비디아</a:t>
            </a:r>
            <a:r>
              <a:rPr lang="en-US" altLang="ko-KR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(7.8%)</a:t>
            </a:r>
            <a:endParaRPr lang="ko-KR" altLang="ko-KR" sz="14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90384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1690062" y="3857520"/>
            <a:ext cx="3508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 smtClean="0"/>
              <a:t>Feature Engineering</a:t>
            </a:r>
            <a:endParaRPr lang="en-US" altLang="ko-KR" dirty="0"/>
          </a:p>
        </p:txBody>
      </p:sp>
      <p:sp>
        <p:nvSpPr>
          <p:cNvPr id="34" name="TextBox 33"/>
          <p:cNvSpPr txBox="1"/>
          <p:nvPr/>
        </p:nvSpPr>
        <p:spPr>
          <a:xfrm>
            <a:off x="133939" y="2311105"/>
            <a:ext cx="203346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endParaRPr lang="en-US" altLang="ko-KR" sz="19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A47C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33891" y="4731341"/>
            <a:ext cx="4237378" cy="548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주요</a:t>
            </a:r>
            <a:r>
              <a:rPr lang="en-US" altLang="ko-KR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변수 선정 </a:t>
            </a:r>
            <a:r>
              <a:rPr lang="en-US" altLang="ko-KR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 Feature Engineering)</a:t>
            </a: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PCA </a:t>
            </a:r>
            <a:r>
              <a:rPr lang="en-US" altLang="ko-KR" sz="13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(Principal Component Analysis)</a:t>
            </a:r>
            <a:r>
              <a:rPr lang="en-US" altLang="ko-KR" sz="14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주성분 </a:t>
            </a: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분석</a:t>
            </a:r>
            <a:endParaRPr lang="en-US" altLang="ko-KR" sz="14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44471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Feature Engineering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Model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에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대해서 수집된 데이터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  중요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지표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(Feature Importance)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식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별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Freeform 37"/>
          <p:cNvSpPr>
            <a:spLocks/>
          </p:cNvSpPr>
          <p:nvPr/>
        </p:nvSpPr>
        <p:spPr bwMode="auto">
          <a:xfrm>
            <a:off x="4804228" y="1741714"/>
            <a:ext cx="3846286" cy="819190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수집된 지표 및 국내 주식데이터 내</a:t>
            </a:r>
            <a:endParaRPr lang="en-US" altLang="ko-KR" sz="1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모델별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 중요지표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추출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자유형 21"/>
          <p:cNvSpPr>
            <a:spLocks/>
          </p:cNvSpPr>
          <p:nvPr/>
        </p:nvSpPr>
        <p:spPr bwMode="auto">
          <a:xfrm>
            <a:off x="4804228" y="2560906"/>
            <a:ext cx="3846286" cy="3716969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ts val="1534"/>
              </a:lnSpc>
              <a:spcBef>
                <a:spcPts val="681"/>
              </a:spcBef>
              <a:tabLst>
                <a:tab pos="0" algn="l"/>
                <a:tab pos="60873" algn="l"/>
              </a:tabLst>
            </a:pP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KNN, SVC, RFC, GBC, XGB, LGB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등 모델에서 학습 후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Feature importance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추출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latinLnBrk="0">
              <a:spcBef>
                <a:spcPts val="681"/>
              </a:spcBef>
              <a:tabLst>
                <a:tab pos="0" algn="l"/>
                <a:tab pos="60873" algn="l"/>
              </a:tabLst>
            </a:pP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※ </a:t>
            </a:r>
            <a:r>
              <a:rPr lang="en-US" altLang="ko-KR" sz="11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KNeighborsClassifier</a:t>
            </a: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테스트셋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정확도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: 0.5195 </a:t>
            </a:r>
            <a:endParaRPr lang="en-US" altLang="ko-KR" sz="11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latinLnBrk="0">
              <a:spcBef>
                <a:spcPts val="681"/>
              </a:spcBef>
              <a:tabLst>
                <a:tab pos="0" algn="l"/>
                <a:tab pos="60873" algn="l"/>
              </a:tabLst>
            </a:pP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※ SVC </a:t>
            </a:r>
            <a:r>
              <a:rPr lang="ko-KR" altLang="en-US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테스트셋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정확도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: 0.6039 </a:t>
            </a:r>
            <a:endParaRPr lang="en-US" altLang="ko-KR" sz="11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latinLnBrk="0">
              <a:spcBef>
                <a:spcPts val="681"/>
              </a:spcBef>
              <a:tabLst>
                <a:tab pos="0" algn="l"/>
                <a:tab pos="60873" algn="l"/>
              </a:tabLst>
            </a:pP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※ </a:t>
            </a:r>
            <a:r>
              <a:rPr lang="en-US" altLang="ko-KR" sz="11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RandomForestClassifier</a:t>
            </a: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테스트셋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정확도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: 0.4740 </a:t>
            </a:r>
          </a:p>
          <a:p>
            <a:pPr latinLnBrk="0">
              <a:spcBef>
                <a:spcPts val="681"/>
              </a:spcBef>
              <a:tabLst>
                <a:tab pos="0" algn="l"/>
                <a:tab pos="60873" algn="l"/>
              </a:tabLst>
            </a:pP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※ </a:t>
            </a:r>
            <a:r>
              <a:rPr lang="en-US" altLang="ko-KR" sz="11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GradientBoostingClassifier</a:t>
            </a: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테스트셋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정확도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: 0.5065 </a:t>
            </a:r>
          </a:p>
          <a:p>
            <a:pPr latinLnBrk="0">
              <a:spcBef>
                <a:spcPts val="681"/>
              </a:spcBef>
              <a:tabLst>
                <a:tab pos="0" algn="l"/>
                <a:tab pos="60873" algn="l"/>
              </a:tabLst>
            </a:pP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※ </a:t>
            </a:r>
            <a:r>
              <a:rPr lang="en-US" altLang="ko-KR" sz="11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XGBClassifier</a:t>
            </a: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테스트셋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정확도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: 0.5714 </a:t>
            </a:r>
            <a:endParaRPr lang="en-US" altLang="ko-KR" sz="11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latinLnBrk="0">
              <a:spcBef>
                <a:spcPts val="681"/>
              </a:spcBef>
              <a:tabLst>
                <a:tab pos="0" algn="l"/>
                <a:tab pos="60873" algn="l"/>
              </a:tabLst>
            </a:pP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※ </a:t>
            </a:r>
            <a:r>
              <a:rPr lang="en-US" altLang="ko-KR" sz="11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LGBMClassifier</a:t>
            </a: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테스트셋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정확도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: 0.5714 </a:t>
            </a:r>
            <a:endParaRPr lang="en-US" altLang="ko-KR" sz="11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latinLnBrk="0">
              <a:spcBef>
                <a:spcPts val="681"/>
              </a:spcBef>
              <a:tabLst>
                <a:tab pos="0" algn="l"/>
                <a:tab pos="60873" algn="l"/>
              </a:tabLst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latinLnBrk="0">
              <a:lnSpc>
                <a:spcPts val="1534"/>
              </a:lnSpc>
              <a:spcBef>
                <a:spcPts val="681"/>
              </a:spcBef>
              <a:tabLst>
                <a:tab pos="0" algn="l"/>
                <a:tab pos="60873" algn="l"/>
              </a:tabLst>
            </a:pP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en-US" altLang="ko-KR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SOXL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지수는 학습을 진행한 모델들 중에서도 가장 중요한 </a:t>
            </a:r>
            <a:r>
              <a:rPr lang="en-US" altLang="ko-KR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feature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로 분석됨</a:t>
            </a:r>
            <a:endParaRPr lang="en-US" altLang="ko-KR" sz="13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latinLnBrk="0">
              <a:lnSpc>
                <a:spcPts val="1534"/>
              </a:lnSpc>
              <a:spcBef>
                <a:spcPts val="681"/>
              </a:spcBef>
              <a:tabLst>
                <a:tab pos="0" algn="l"/>
                <a:tab pos="60873" algn="l"/>
              </a:tabLst>
            </a:pPr>
            <a:endParaRPr lang="en-US" altLang="ko-KR" sz="13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latinLnBrk="0">
              <a:lnSpc>
                <a:spcPts val="1534"/>
              </a:lnSpc>
              <a:spcBef>
                <a:spcPts val="681"/>
              </a:spcBef>
              <a:tabLst>
                <a:tab pos="0" algn="l"/>
                <a:tab pos="60873" algn="l"/>
              </a:tabLst>
            </a:pP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아래 선형회귀 모델에서도 </a:t>
            </a:r>
            <a:r>
              <a:rPr lang="en-US" altLang="ko-KR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SOX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가 영향을 주는 </a:t>
            </a:r>
            <a:r>
              <a:rPr lang="en-US" altLang="ko-KR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feature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로 보이는 것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을 알 수 있음</a:t>
            </a:r>
            <a:endParaRPr lang="en-US" altLang="ko-KR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83" y="4056608"/>
            <a:ext cx="4084866" cy="2221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642256" y="2013331"/>
            <a:ext cx="3726543" cy="149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642255" y="4263565"/>
            <a:ext cx="3726543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</a:t>
            </a:r>
            <a:endParaRPr lang="ko-KR" altLang="en-US" dirty="0"/>
          </a:p>
        </p:txBody>
      </p: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83" y="2742487"/>
            <a:ext cx="4084865" cy="944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84" y="1741715"/>
            <a:ext cx="4084865" cy="660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520883" y="2017484"/>
            <a:ext cx="3847915" cy="3847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1291771" y="2993502"/>
            <a:ext cx="3120569" cy="1923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535429" y="2390132"/>
            <a:ext cx="4070320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&lt; 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LGB feature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ko-KR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Importance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35429" y="3687334"/>
            <a:ext cx="4070320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en-US" altLang="ko-KR" sz="12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RandomForest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feature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Importance 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35429" y="6288826"/>
            <a:ext cx="4070320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선형회</a:t>
            </a: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귀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내 종속변수 순위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542967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1690062" y="4055640"/>
            <a:ext cx="2617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 / </a:t>
            </a:r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Purpose</a:t>
            </a:r>
            <a:endParaRPr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A47C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3939" y="2311105"/>
            <a:ext cx="203346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33891" y="4731341"/>
            <a:ext cx="3603551" cy="789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시계열</a:t>
            </a: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데이터 분석</a:t>
            </a:r>
            <a:r>
              <a:rPr lang="en-US" altLang="ko-KR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적용을 통한 모델 정교화</a:t>
            </a:r>
            <a:endParaRPr lang="en-US" altLang="ko-KR" sz="1400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머신러닝</a:t>
            </a: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중요 알고리즘 적용</a:t>
            </a:r>
            <a:endParaRPr lang="en-US" altLang="ko-KR" sz="14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4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64747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Feature Engineering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국내 모든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종목에 대하여 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Feature Importance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확인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4804228" y="1741714"/>
            <a:ext cx="3846286" cy="4419529"/>
            <a:chOff x="5074920" y="4037150"/>
            <a:chExt cx="3775255" cy="3321083"/>
          </a:xfrm>
        </p:grpSpPr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5074920" y="4037150"/>
              <a:ext cx="3775255" cy="599758"/>
            </a:xfrm>
            <a:custGeom>
              <a:avLst/>
              <a:gdLst>
                <a:gd name="T0" fmla="*/ 744 w 777"/>
                <a:gd name="T1" fmla="*/ 0 h 141"/>
                <a:gd name="T2" fmla="*/ 32 w 777"/>
                <a:gd name="T3" fmla="*/ 0 h 141"/>
                <a:gd name="T4" fmla="*/ 0 w 777"/>
                <a:gd name="T5" fmla="*/ 33 h 141"/>
                <a:gd name="T6" fmla="*/ 0 w 777"/>
                <a:gd name="T7" fmla="*/ 141 h 141"/>
                <a:gd name="T8" fmla="*/ 777 w 777"/>
                <a:gd name="T9" fmla="*/ 141 h 141"/>
                <a:gd name="T10" fmla="*/ 777 w 777"/>
                <a:gd name="T11" fmla="*/ 33 h 141"/>
                <a:gd name="T12" fmla="*/ 744 w 777"/>
                <a:gd name="T1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41">
                  <a:moveTo>
                    <a:pt x="744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5"/>
                    <a:pt x="0" y="33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777" y="141"/>
                    <a:pt x="777" y="141"/>
                    <a:pt x="777" y="141"/>
                  </a:cubicBezTo>
                  <a:cubicBezTo>
                    <a:pt x="777" y="33"/>
                    <a:pt x="777" y="33"/>
                    <a:pt x="777" y="33"/>
                  </a:cubicBezTo>
                  <a:cubicBezTo>
                    <a:pt x="777" y="15"/>
                    <a:pt x="762" y="0"/>
                    <a:pt x="744" y="0"/>
                  </a:cubicBezTo>
                  <a:close/>
                </a:path>
              </a:pathLst>
            </a:custGeom>
            <a:solidFill>
              <a:srgbClr val="3E3D43"/>
            </a:solidFill>
            <a:ln>
              <a:solidFill>
                <a:srgbClr val="3E3D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모든 한국거래 종목과 상관관계 분석</a:t>
              </a:r>
              <a:endPara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( ※ 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종가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변화율 분석을 통한 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Feature 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식별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)</a:t>
              </a:r>
              <a:endPara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자유형 21"/>
            <p:cNvSpPr>
              <a:spLocks/>
            </p:cNvSpPr>
            <p:nvPr/>
          </p:nvSpPr>
          <p:spPr bwMode="auto">
            <a:xfrm>
              <a:off x="5074920" y="4636909"/>
              <a:ext cx="3775255" cy="2721324"/>
            </a:xfrm>
            <a:custGeom>
              <a:avLst/>
              <a:gdLst>
                <a:gd name="connsiteX0" fmla="*/ 0 w 2924175"/>
                <a:gd name="connsiteY0" fmla="*/ 0 h 2053951"/>
                <a:gd name="connsiteX1" fmla="*/ 2924175 w 2924175"/>
                <a:gd name="connsiteY1" fmla="*/ 0 h 2053951"/>
                <a:gd name="connsiteX2" fmla="*/ 2924175 w 2924175"/>
                <a:gd name="connsiteY2" fmla="*/ 1932927 h 2053951"/>
                <a:gd name="connsiteX3" fmla="*/ 2799982 w 2924175"/>
                <a:gd name="connsiteY3" fmla="*/ 2053499 h 2053951"/>
                <a:gd name="connsiteX4" fmla="*/ 1610743 w 2924175"/>
                <a:gd name="connsiteY4" fmla="*/ 2053499 h 2053951"/>
                <a:gd name="connsiteX5" fmla="*/ 1610098 w 2924175"/>
                <a:gd name="connsiteY5" fmla="*/ 2053951 h 2053951"/>
                <a:gd name="connsiteX6" fmla="*/ 1310314 w 2924175"/>
                <a:gd name="connsiteY6" fmla="*/ 2053951 h 2053951"/>
                <a:gd name="connsiteX7" fmla="*/ 1309669 w 2924175"/>
                <a:gd name="connsiteY7" fmla="*/ 2053499 h 2053951"/>
                <a:gd name="connsiteX8" fmla="*/ 120430 w 2924175"/>
                <a:gd name="connsiteY8" fmla="*/ 2053499 h 2053951"/>
                <a:gd name="connsiteX9" fmla="*/ 0 w 2924175"/>
                <a:gd name="connsiteY9" fmla="*/ 1932927 h 2053951"/>
                <a:gd name="connsiteX10" fmla="*/ 0 w 2924175"/>
                <a:gd name="connsiteY10" fmla="*/ 0 h 205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4175" h="2053951">
                  <a:moveTo>
                    <a:pt x="0" y="0"/>
                  </a:moveTo>
                  <a:lnTo>
                    <a:pt x="2924175" y="0"/>
                  </a:lnTo>
                  <a:cubicBezTo>
                    <a:pt x="2924175" y="0"/>
                    <a:pt x="2924175" y="0"/>
                    <a:pt x="2924175" y="1932927"/>
                  </a:cubicBezTo>
                  <a:cubicBezTo>
                    <a:pt x="2924175" y="2000749"/>
                    <a:pt x="2867724" y="2053499"/>
                    <a:pt x="2799982" y="2053499"/>
                  </a:cubicBezTo>
                  <a:cubicBezTo>
                    <a:pt x="2799982" y="2053499"/>
                    <a:pt x="2799982" y="2053499"/>
                    <a:pt x="1610743" y="2053499"/>
                  </a:cubicBezTo>
                  <a:lnTo>
                    <a:pt x="1610098" y="2053951"/>
                  </a:lnTo>
                  <a:lnTo>
                    <a:pt x="1310314" y="2053951"/>
                  </a:lnTo>
                  <a:lnTo>
                    <a:pt x="1309669" y="2053499"/>
                  </a:lnTo>
                  <a:cubicBezTo>
                    <a:pt x="1309669" y="2053499"/>
                    <a:pt x="1309669" y="2053499"/>
                    <a:pt x="120430" y="2053499"/>
                  </a:cubicBezTo>
                  <a:cubicBezTo>
                    <a:pt x="52688" y="2053499"/>
                    <a:pt x="0" y="2000749"/>
                    <a:pt x="0" y="1932927"/>
                  </a:cubicBezTo>
                  <a:cubicBezTo>
                    <a:pt x="0" y="1932927"/>
                    <a:pt x="0" y="193292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D73BF"/>
              </a:solidFill>
              <a:round/>
              <a:headEnd/>
              <a:tailEnd/>
            </a:ln>
            <a:extLst/>
          </p:spPr>
          <p:txBody>
            <a:bodyPr vert="horz" wrap="square" lIns="199385" tIns="0" rIns="199385" bIns="42203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☞ 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SOXL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지수는 학습을 진행한 모델들  중에서도 중요한 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feature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로 분석됨</a:t>
              </a:r>
              <a:endPara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endPara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☞ 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또한 중소 반도체 기업 역시 영향이 높은 것으로 보여진다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( DB</a:t>
              </a:r>
              <a:r>
                <a:rPr lang="ko-KR" altLang="en-US" sz="13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하이텍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), 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그리고 대만의 반도체 관련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IT 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기업의 종목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ETF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와도 상관관계가 높은 것으로 나타남</a:t>
              </a:r>
              <a:endPara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endPara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☞ </a:t>
              </a:r>
              <a:r>
                <a:rPr lang="ko-KR" altLang="en-US" sz="13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씨앤지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하이테크 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(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반도체용 화학약품 공급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), 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원익</a:t>
              </a:r>
              <a:r>
                <a:rPr lang="en-US" altLang="ko-KR" sz="13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QnC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(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반도체 부품 회사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), </a:t>
              </a:r>
              <a:r>
                <a:rPr lang="ko-KR" altLang="en-US" sz="13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솔브레인홀딩스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(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반도체 및 전자관련 화학재료 제조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/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판매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) 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혹은 반도체 관련 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ETF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가 상관관계가 높은 것으로 나타남 </a:t>
              </a:r>
              <a:endPara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0" y="6175758"/>
            <a:ext cx="4804228" cy="4218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삼성전자 종가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변화율과 국내 모든 주식 정보와의 상관관계 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Top 50&gt;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29" y="1877457"/>
            <a:ext cx="3964000" cy="4309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526144" y="2361667"/>
            <a:ext cx="3726543" cy="149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518890" y="3123655"/>
            <a:ext cx="3726543" cy="149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40664" y="4248493"/>
            <a:ext cx="3726543" cy="149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533410" y="6011947"/>
            <a:ext cx="3726543" cy="149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526156" y="2100427"/>
            <a:ext cx="3726543" cy="149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518890" y="3384913"/>
            <a:ext cx="3726543" cy="149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27244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1690062" y="3857520"/>
            <a:ext cx="4208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 smtClean="0"/>
              <a:t>Final </a:t>
            </a:r>
            <a:r>
              <a:rPr lang="en-US" altLang="ko-KR" dirty="0"/>
              <a:t>Model &amp; </a:t>
            </a:r>
            <a:r>
              <a:rPr lang="en-US" altLang="ko-KR" dirty="0" smtClean="0"/>
              <a:t>Prediction</a:t>
            </a:r>
            <a:endParaRPr lang="en-US" altLang="ko-KR" dirty="0"/>
          </a:p>
        </p:txBody>
      </p:sp>
      <p:sp>
        <p:nvSpPr>
          <p:cNvPr id="34" name="TextBox 33"/>
          <p:cNvSpPr txBox="1"/>
          <p:nvPr/>
        </p:nvSpPr>
        <p:spPr>
          <a:xfrm>
            <a:off x="133939" y="2311105"/>
            <a:ext cx="203346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endParaRPr lang="en-US" altLang="ko-KR" sz="19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A47C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33891" y="4731341"/>
            <a:ext cx="3467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삼성전자 주가 예측 최종 모델 및 예측 결과</a:t>
            </a:r>
            <a:endParaRPr lang="en-US" altLang="ko-KR" sz="14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44471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Final </a:t>
            </a:r>
            <a:r>
              <a:rPr lang="en-US" altLang="ko-KR" dirty="0"/>
              <a:t>Model &amp; </a:t>
            </a:r>
            <a:r>
              <a:rPr lang="en-US" altLang="ko-KR" dirty="0" smtClean="0"/>
              <a:t>Prediction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2563317" y="129729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예측 판정을 위해 사용할 모델들을 정하고</a:t>
            </a:r>
            <a:endParaRPr lang="en-US" altLang="ko-KR" sz="14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예측성능을 높이기 위하여 </a:t>
            </a:r>
            <a:r>
              <a:rPr lang="ko-KR" altLang="en-US" sz="14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하이퍼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파라미터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조정 작업을 수행함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10" y="1905956"/>
            <a:ext cx="3329256" cy="2775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자유형 23"/>
          <p:cNvSpPr>
            <a:spLocks/>
          </p:cNvSpPr>
          <p:nvPr/>
        </p:nvSpPr>
        <p:spPr bwMode="auto">
          <a:xfrm rot="16200000">
            <a:off x="4443237" y="2120793"/>
            <a:ext cx="1317074" cy="7358737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 다양한 모델 수행 후 여러 판정을 종합하여 최종 예측하는 것으로 결정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상승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/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하락에 대한 모델 별 학습 내역에 따른 결과가 다르므로 가장 </a:t>
            </a:r>
            <a:r>
              <a:rPr lang="ko-KR" altLang="en-US" sz="1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예측율이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높도록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   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다중 모델의 결과를 확인하여 최종 의사 결정 수행</a:t>
            </a:r>
            <a:endParaRPr lang="ko-KR" altLang="en-US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42" name="Freeform 24"/>
          <p:cNvSpPr>
            <a:spLocks/>
          </p:cNvSpPr>
          <p:nvPr/>
        </p:nvSpPr>
        <p:spPr bwMode="auto">
          <a:xfrm rot="16200000">
            <a:off x="240423" y="5278488"/>
            <a:ext cx="1317068" cy="1046892"/>
          </a:xfrm>
          <a:custGeom>
            <a:avLst/>
            <a:gdLst>
              <a:gd name="T0" fmla="*/ 744 w 777"/>
              <a:gd name="T1" fmla="*/ 0 h 140"/>
              <a:gd name="T2" fmla="*/ 32 w 777"/>
              <a:gd name="T3" fmla="*/ 0 h 140"/>
              <a:gd name="T4" fmla="*/ 0 w 777"/>
              <a:gd name="T5" fmla="*/ 32 h 140"/>
              <a:gd name="T6" fmla="*/ 0 w 777"/>
              <a:gd name="T7" fmla="*/ 140 h 140"/>
              <a:gd name="T8" fmla="*/ 777 w 777"/>
              <a:gd name="T9" fmla="*/ 140 h 140"/>
              <a:gd name="T10" fmla="*/ 777 w 777"/>
              <a:gd name="T11" fmla="*/ 32 h 140"/>
              <a:gd name="T12" fmla="*/ 744 w 777"/>
              <a:gd name="T13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0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4"/>
                  <a:pt x="0" y="32"/>
                </a:cubicBezTo>
                <a:cubicBezTo>
                  <a:pt x="0" y="140"/>
                  <a:pt x="0" y="140"/>
                  <a:pt x="0" y="140"/>
                </a:cubicBezTo>
                <a:cubicBezTo>
                  <a:pt x="777" y="140"/>
                  <a:pt x="777" y="140"/>
                  <a:pt x="777" y="140"/>
                </a:cubicBezTo>
                <a:cubicBezTo>
                  <a:pt x="777" y="32"/>
                  <a:pt x="777" y="32"/>
                  <a:pt x="777" y="32"/>
                </a:cubicBezTo>
                <a:cubicBezTo>
                  <a:pt x="777" y="14"/>
                  <a:pt x="762" y="0"/>
                  <a:pt x="744" y="0"/>
                </a:cubicBezTo>
                <a:close/>
              </a:path>
            </a:pathLst>
          </a:cu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예측모델</a:t>
            </a:r>
            <a:endParaRPr lang="en-US" altLang="ko-KR" sz="1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선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정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및</a:t>
            </a:r>
            <a:endParaRPr lang="en-US" altLang="ko-KR" sz="1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파라미터</a:t>
            </a:r>
            <a:endParaRPr lang="en-US" altLang="ko-KR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조정</a:t>
            </a:r>
            <a:endParaRPr lang="en-US" altLang="ko-KR" sz="1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858" y="1915899"/>
            <a:ext cx="4416626" cy="756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직사각형 42"/>
          <p:cNvSpPr/>
          <p:nvPr/>
        </p:nvSpPr>
        <p:spPr>
          <a:xfrm>
            <a:off x="374473" y="4681567"/>
            <a:ext cx="3330293" cy="3661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삼성전자 주가 예측 모델 사용 내역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 rot="16200000">
            <a:off x="2720087" y="3068793"/>
            <a:ext cx="2775610" cy="449935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손실</a:t>
            </a:r>
            <a:endParaRPr lang="en-US" altLang="ko-KR" sz="11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함수</a:t>
            </a:r>
            <a:endParaRPr lang="en-US" altLang="ko-KR" sz="11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확인</a:t>
            </a:r>
            <a:endParaRPr lang="en-US" altLang="ko-KR" sz="11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예</a:t>
            </a: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시</a:t>
            </a:r>
          </a:p>
        </p:txBody>
      </p:sp>
      <p:pic>
        <p:nvPicPr>
          <p:cNvPr id="13321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372" y="2685146"/>
            <a:ext cx="4402111" cy="174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2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372" y="4434830"/>
            <a:ext cx="4402139" cy="246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직사각형 47"/>
          <p:cNvSpPr/>
          <p:nvPr/>
        </p:nvSpPr>
        <p:spPr>
          <a:xfrm>
            <a:off x="4332860" y="4405803"/>
            <a:ext cx="1932546" cy="3137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4332858" y="3192734"/>
            <a:ext cx="1932546" cy="2024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42967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Final Model &amp; Prediction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과거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10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년 데이터를 활용하여 삼성전자 주가의 내일 상승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하락을 예측해본다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Freeform 37"/>
          <p:cNvSpPr>
            <a:spLocks/>
          </p:cNvSpPr>
          <p:nvPr/>
        </p:nvSpPr>
        <p:spPr bwMode="auto">
          <a:xfrm>
            <a:off x="4571999" y="1775330"/>
            <a:ext cx="4191091" cy="358273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최종 주가 예측 결과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자유형 21"/>
          <p:cNvSpPr>
            <a:spLocks/>
          </p:cNvSpPr>
          <p:nvPr/>
        </p:nvSpPr>
        <p:spPr bwMode="auto">
          <a:xfrm>
            <a:off x="4571999" y="2133603"/>
            <a:ext cx="4191091" cy="1117600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ts val="1534"/>
              </a:lnSpc>
              <a:spcBef>
                <a:spcPts val="681"/>
              </a:spcBef>
              <a:tabLst>
                <a:tab pos="0" algn="l"/>
                <a:tab pos="60873" algn="l"/>
              </a:tabLst>
            </a:pP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구현한 모델을 이용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머신러닝과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딥러닝으로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삼성전자의 익일 종가 예측</a:t>
            </a:r>
            <a:endParaRPr lang="en-US" altLang="ko-KR" sz="13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  <a:p>
            <a:pPr latinLnBrk="0">
              <a:lnSpc>
                <a:spcPts val="1534"/>
              </a:lnSpc>
              <a:spcBef>
                <a:spcPts val="681"/>
              </a:spcBef>
              <a:tabLst>
                <a:tab pos="0" algn="l"/>
                <a:tab pos="60873" algn="l"/>
              </a:tabLst>
            </a:pP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실제 입력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(2021-02-17)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한 다음날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(02-18)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예측에 성공한 결과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를 볼 수 있음</a:t>
            </a:r>
            <a:endParaRPr lang="en-US" altLang="ko-KR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64" y="1775330"/>
            <a:ext cx="4028265" cy="257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4136571" y="1896411"/>
            <a:ext cx="145144" cy="22401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50" y="4455434"/>
            <a:ext cx="4042779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355050" y="4630062"/>
            <a:ext cx="2208267" cy="11938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362310" y="5950860"/>
            <a:ext cx="3846833" cy="2866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8" y="3465287"/>
            <a:ext cx="4194627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571999" y="5638801"/>
            <a:ext cx="2728687" cy="4717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6821716" y="5653315"/>
            <a:ext cx="493484" cy="4499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155542" y="4832990"/>
            <a:ext cx="1510477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chemeClr val="accent2"/>
                </a:solidFill>
                <a:latin typeface="+mn-ea"/>
              </a:rPr>
              <a:t>20201-02-17 </a:t>
            </a:r>
            <a:r>
              <a:rPr lang="ko-KR" altLang="en-US" sz="1100" b="1" dirty="0" smtClean="0">
                <a:solidFill>
                  <a:schemeClr val="accent2"/>
                </a:solidFill>
                <a:latin typeface="+mn-ea"/>
              </a:rPr>
              <a:t>수행 시 </a:t>
            </a:r>
            <a:r>
              <a:rPr lang="en-US" altLang="ko-KR" sz="1100" b="1" dirty="0" smtClean="0">
                <a:solidFill>
                  <a:schemeClr val="accent2"/>
                </a:solidFill>
                <a:latin typeface="+mn-ea"/>
              </a:rPr>
              <a:t>2021-02-18</a:t>
            </a:r>
            <a:r>
              <a:rPr lang="ko-KR" altLang="en-US" sz="1100" b="1" dirty="0" smtClean="0">
                <a:solidFill>
                  <a:schemeClr val="accent2"/>
                </a:solidFill>
                <a:latin typeface="+mn-ea"/>
              </a:rPr>
              <a:t>에 </a:t>
            </a:r>
            <a:endParaRPr lang="en-US" altLang="ko-KR" sz="1100" b="1" dirty="0" smtClean="0">
              <a:solidFill>
                <a:schemeClr val="accent2"/>
              </a:solidFill>
              <a:latin typeface="+mn-ea"/>
            </a:endParaRPr>
          </a:p>
          <a:p>
            <a:r>
              <a:rPr lang="ko-KR" altLang="en-US" sz="1100" b="1" dirty="0" smtClean="0">
                <a:solidFill>
                  <a:schemeClr val="accent2"/>
                </a:solidFill>
                <a:latin typeface="+mn-ea"/>
              </a:rPr>
              <a:t>종</a:t>
            </a:r>
            <a:r>
              <a:rPr lang="ko-KR" altLang="en-US" sz="1100" b="1" dirty="0">
                <a:solidFill>
                  <a:schemeClr val="accent2"/>
                </a:solidFill>
                <a:latin typeface="+mn-ea"/>
              </a:rPr>
              <a:t>가</a:t>
            </a:r>
            <a:r>
              <a:rPr lang="ko-KR" altLang="en-US" sz="1100" b="1" dirty="0" smtClean="0">
                <a:solidFill>
                  <a:schemeClr val="accent2"/>
                </a:solidFill>
                <a:latin typeface="+mn-ea"/>
              </a:rPr>
              <a:t> 하락을 예측 </a:t>
            </a:r>
            <a:r>
              <a:rPr lang="en-US" altLang="ko-KR" sz="1100" b="1" dirty="0" smtClean="0">
                <a:solidFill>
                  <a:schemeClr val="accent2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100" b="1" dirty="0" smtClean="0">
                <a:solidFill>
                  <a:schemeClr val="accent2"/>
                </a:solidFill>
                <a:latin typeface="+mn-ea"/>
                <a:sym typeface="Wingdings" panose="05000000000000000000" pitchFamily="2" charset="2"/>
              </a:rPr>
              <a:t>실제 하락함</a:t>
            </a:r>
            <a:r>
              <a:rPr lang="ko-KR" altLang="en-US" sz="1100" b="1" dirty="0" smtClean="0">
                <a:solidFill>
                  <a:schemeClr val="accent2"/>
                </a:solidFill>
                <a:latin typeface="+mn-ea"/>
              </a:rPr>
              <a:t> </a:t>
            </a:r>
            <a:endParaRPr lang="ko-KR" altLang="en-US" sz="110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358742" y="5736556"/>
            <a:ext cx="140434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 smtClean="0">
                <a:solidFill>
                  <a:srgbClr val="0070C0"/>
                </a:solidFill>
                <a:latin typeface="+mn-ea"/>
              </a:rPr>
              <a:t>-1.3% </a:t>
            </a:r>
            <a:r>
              <a:rPr lang="ko-KR" altLang="en-US" sz="1400" b="1" dirty="0" smtClean="0">
                <a:solidFill>
                  <a:srgbClr val="0070C0"/>
                </a:solidFill>
                <a:latin typeface="+mn-ea"/>
              </a:rPr>
              <a:t>하락</a:t>
            </a:r>
            <a:endParaRPr lang="en-US" altLang="ko-KR" sz="1400" b="1" dirty="0" smtClean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" name="아래쪽 화살표 2"/>
          <p:cNvSpPr/>
          <p:nvPr/>
        </p:nvSpPr>
        <p:spPr>
          <a:xfrm>
            <a:off x="7329714" y="5711371"/>
            <a:ext cx="406396" cy="365489"/>
          </a:xfrm>
          <a:prstGeom prst="down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48641" y="6277393"/>
            <a:ext cx="3849188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삼성전자 주가 </a:t>
            </a:r>
            <a:r>
              <a:rPr lang="ko-KR" altLang="en-US" sz="12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머신러닝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2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딥러닝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예측 결과 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542967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1690062" y="3857520"/>
            <a:ext cx="4128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 smtClean="0"/>
              <a:t>Performance  </a:t>
            </a:r>
            <a:r>
              <a:rPr lang="en-US" altLang="ko-KR" dirty="0"/>
              <a:t>&amp; </a:t>
            </a:r>
            <a:r>
              <a:rPr lang="en-US" altLang="ko-KR" dirty="0" smtClean="0"/>
              <a:t>Achieve</a:t>
            </a:r>
            <a:endParaRPr lang="en-US" altLang="ko-KR" dirty="0"/>
          </a:p>
        </p:txBody>
      </p:sp>
      <p:sp>
        <p:nvSpPr>
          <p:cNvPr id="34" name="TextBox 33"/>
          <p:cNvSpPr txBox="1"/>
          <p:nvPr/>
        </p:nvSpPr>
        <p:spPr>
          <a:xfrm>
            <a:off x="133939" y="2311105"/>
            <a:ext cx="203346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endParaRPr lang="en-US" altLang="ko-KR" sz="19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A47C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33891" y="4731341"/>
            <a:ext cx="2415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성능 및 성과 </a:t>
            </a:r>
            <a:r>
              <a:rPr lang="en-US" altLang="ko-KR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적용 시나리오</a:t>
            </a:r>
            <a:endParaRPr lang="en-US" altLang="ko-KR" sz="1400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44471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77999" y="542927"/>
            <a:ext cx="6988625" cy="63817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Testing Prediction AI Model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예측 모델 시연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31" y="1671415"/>
            <a:ext cx="7934098" cy="35206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629331" y="5325015"/>
            <a:ext cx="6758440" cy="9887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증권 및 종목 데이터 분석 기반 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AI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모델을 통한 삼성전자 주식 익일 예측 시연</a:t>
            </a:r>
            <a:endParaRPr lang="en-US" altLang="ko-KR" sz="14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10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년치 과거 데이터 학습 및 </a:t>
            </a:r>
            <a:r>
              <a:rPr lang="ko-KR" altLang="en-US" sz="14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머신러닝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14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딥러닝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예측을 통한 최종 예측 판정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49036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자유형 30"/>
          <p:cNvSpPr>
            <a:spLocks/>
          </p:cNvSpPr>
          <p:nvPr/>
        </p:nvSpPr>
        <p:spPr bwMode="auto">
          <a:xfrm rot="16200000">
            <a:off x="2404271" y="4000845"/>
            <a:ext cx="1621279" cy="3439886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32" name="Freeform 5"/>
          <p:cNvSpPr>
            <a:spLocks/>
          </p:cNvSpPr>
          <p:nvPr/>
        </p:nvSpPr>
        <p:spPr bwMode="auto">
          <a:xfrm rot="16200000">
            <a:off x="209253" y="5245718"/>
            <a:ext cx="1621275" cy="950155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600" b="1" dirty="0" smtClean="0"/>
              <a:t>AI  </a:t>
            </a:r>
            <a:r>
              <a:rPr lang="ko-KR" altLang="en-US" sz="1600" b="1" dirty="0" smtClean="0"/>
              <a:t>기반</a:t>
            </a:r>
            <a:endParaRPr lang="en-US" altLang="ko-KR" sz="1600" b="1" dirty="0" smtClean="0"/>
          </a:p>
          <a:p>
            <a:pPr algn="ctr"/>
            <a:r>
              <a:rPr lang="ko-KR" altLang="en-US" sz="1600" b="1" dirty="0" smtClean="0"/>
              <a:t>예측</a:t>
            </a:r>
            <a:endParaRPr lang="en-US" altLang="ko-KR" sz="1600" b="1" dirty="0" smtClean="0"/>
          </a:p>
          <a:p>
            <a:pPr algn="ctr"/>
            <a:r>
              <a:rPr lang="ko-KR" altLang="en-US" sz="1600" b="1" dirty="0" smtClean="0"/>
              <a:t>서비스</a:t>
            </a:r>
            <a:endParaRPr lang="ko-KR" altLang="en-US" sz="1600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77999" y="542927"/>
            <a:ext cx="6988625" cy="63817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Expected </a:t>
            </a:r>
            <a:r>
              <a:rPr lang="en-US" altLang="ko-KR" dirty="0"/>
              <a:t>effect</a:t>
            </a:r>
            <a:r>
              <a:rPr lang="ko-KR" altLang="en-US" dirty="0"/>
              <a:t> </a:t>
            </a:r>
            <a:r>
              <a:rPr lang="en-US" altLang="ko-KR" dirty="0" smtClean="0"/>
              <a:t>with Woori Bank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우리금융 사업 내 디지털 </a:t>
            </a:r>
            <a:r>
              <a:rPr lang="ko-KR" altLang="en-US" sz="14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프론티어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AI2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조 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B &amp; H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아이디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어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적용 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기대효과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210629" y="1842860"/>
            <a:ext cx="3468915" cy="4688568"/>
            <a:chOff x="5341250" y="2002516"/>
            <a:chExt cx="3494404" cy="3830395"/>
          </a:xfrm>
        </p:grpSpPr>
        <p:sp>
          <p:nvSpPr>
            <p:cNvPr id="17" name="Freeform 37"/>
            <p:cNvSpPr>
              <a:spLocks/>
            </p:cNvSpPr>
            <p:nvPr/>
          </p:nvSpPr>
          <p:spPr bwMode="auto">
            <a:xfrm>
              <a:off x="5341250" y="2002516"/>
              <a:ext cx="3494404" cy="493206"/>
            </a:xfrm>
            <a:custGeom>
              <a:avLst/>
              <a:gdLst>
                <a:gd name="T0" fmla="*/ 744 w 777"/>
                <a:gd name="T1" fmla="*/ 0 h 141"/>
                <a:gd name="T2" fmla="*/ 32 w 777"/>
                <a:gd name="T3" fmla="*/ 0 h 141"/>
                <a:gd name="T4" fmla="*/ 0 w 777"/>
                <a:gd name="T5" fmla="*/ 33 h 141"/>
                <a:gd name="T6" fmla="*/ 0 w 777"/>
                <a:gd name="T7" fmla="*/ 141 h 141"/>
                <a:gd name="T8" fmla="*/ 777 w 777"/>
                <a:gd name="T9" fmla="*/ 141 h 141"/>
                <a:gd name="T10" fmla="*/ 777 w 777"/>
                <a:gd name="T11" fmla="*/ 33 h 141"/>
                <a:gd name="T12" fmla="*/ 744 w 777"/>
                <a:gd name="T1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41">
                  <a:moveTo>
                    <a:pt x="744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5"/>
                    <a:pt x="0" y="33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777" y="141"/>
                    <a:pt x="777" y="141"/>
                    <a:pt x="777" y="141"/>
                  </a:cubicBezTo>
                  <a:cubicBezTo>
                    <a:pt x="777" y="33"/>
                    <a:pt x="777" y="33"/>
                    <a:pt x="777" y="33"/>
                  </a:cubicBezTo>
                  <a:cubicBezTo>
                    <a:pt x="777" y="15"/>
                    <a:pt x="762" y="0"/>
                    <a:pt x="744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WON</a:t>
              </a:r>
              <a:r>
                <a:rPr lang="ko-KR" altLang="en-US" sz="1500" b="1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뱅킹</a:t>
              </a:r>
              <a:r>
                <a:rPr lang="ko-KR" altLang="en-US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 적용 시 </a:t>
              </a:r>
              <a:endParaRPr lang="en-US" altLang="ko-KR" sz="15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기대 </a:t>
              </a:r>
              <a:r>
                <a:rPr lang="ko-KR" altLang="en-US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효과 </a:t>
              </a:r>
              <a:r>
                <a:rPr lang="en-US" altLang="ko-KR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(</a:t>
              </a:r>
              <a:r>
                <a:rPr lang="ko-KR" altLang="en-US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예시</a:t>
              </a:r>
              <a:r>
                <a:rPr lang="en-US" altLang="ko-KR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)</a:t>
              </a:r>
              <a:endParaRPr lang="ko-KR" altLang="en-US" sz="15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8" name="자유형 17"/>
            <p:cNvSpPr>
              <a:spLocks/>
            </p:cNvSpPr>
            <p:nvPr/>
          </p:nvSpPr>
          <p:spPr bwMode="auto">
            <a:xfrm>
              <a:off x="5341250" y="2505928"/>
              <a:ext cx="3494404" cy="3326983"/>
            </a:xfrm>
            <a:custGeom>
              <a:avLst/>
              <a:gdLst>
                <a:gd name="connsiteX0" fmla="*/ 0 w 2924175"/>
                <a:gd name="connsiteY0" fmla="*/ 0 h 2053951"/>
                <a:gd name="connsiteX1" fmla="*/ 2924175 w 2924175"/>
                <a:gd name="connsiteY1" fmla="*/ 0 h 2053951"/>
                <a:gd name="connsiteX2" fmla="*/ 2924175 w 2924175"/>
                <a:gd name="connsiteY2" fmla="*/ 1932927 h 2053951"/>
                <a:gd name="connsiteX3" fmla="*/ 2799982 w 2924175"/>
                <a:gd name="connsiteY3" fmla="*/ 2053499 h 2053951"/>
                <a:gd name="connsiteX4" fmla="*/ 1610743 w 2924175"/>
                <a:gd name="connsiteY4" fmla="*/ 2053499 h 2053951"/>
                <a:gd name="connsiteX5" fmla="*/ 1610098 w 2924175"/>
                <a:gd name="connsiteY5" fmla="*/ 2053951 h 2053951"/>
                <a:gd name="connsiteX6" fmla="*/ 1310314 w 2924175"/>
                <a:gd name="connsiteY6" fmla="*/ 2053951 h 2053951"/>
                <a:gd name="connsiteX7" fmla="*/ 1309669 w 2924175"/>
                <a:gd name="connsiteY7" fmla="*/ 2053499 h 2053951"/>
                <a:gd name="connsiteX8" fmla="*/ 120430 w 2924175"/>
                <a:gd name="connsiteY8" fmla="*/ 2053499 h 2053951"/>
                <a:gd name="connsiteX9" fmla="*/ 0 w 2924175"/>
                <a:gd name="connsiteY9" fmla="*/ 1932927 h 2053951"/>
                <a:gd name="connsiteX10" fmla="*/ 0 w 2924175"/>
                <a:gd name="connsiteY10" fmla="*/ 0 h 205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4175" h="2053951">
                  <a:moveTo>
                    <a:pt x="0" y="0"/>
                  </a:moveTo>
                  <a:lnTo>
                    <a:pt x="2924175" y="0"/>
                  </a:lnTo>
                  <a:cubicBezTo>
                    <a:pt x="2924175" y="0"/>
                    <a:pt x="2924175" y="0"/>
                    <a:pt x="2924175" y="1932927"/>
                  </a:cubicBezTo>
                  <a:cubicBezTo>
                    <a:pt x="2924175" y="2000749"/>
                    <a:pt x="2867724" y="2053499"/>
                    <a:pt x="2799982" y="2053499"/>
                  </a:cubicBezTo>
                  <a:cubicBezTo>
                    <a:pt x="2799982" y="2053499"/>
                    <a:pt x="2799982" y="2053499"/>
                    <a:pt x="1610743" y="2053499"/>
                  </a:cubicBezTo>
                  <a:lnTo>
                    <a:pt x="1610098" y="2053951"/>
                  </a:lnTo>
                  <a:lnTo>
                    <a:pt x="1310314" y="2053951"/>
                  </a:lnTo>
                  <a:lnTo>
                    <a:pt x="1309669" y="2053499"/>
                  </a:lnTo>
                  <a:cubicBezTo>
                    <a:pt x="1309669" y="2053499"/>
                    <a:pt x="1309669" y="2053499"/>
                    <a:pt x="120430" y="2053499"/>
                  </a:cubicBezTo>
                  <a:cubicBezTo>
                    <a:pt x="52688" y="2053499"/>
                    <a:pt x="0" y="2000749"/>
                    <a:pt x="0" y="1932927"/>
                  </a:cubicBezTo>
                  <a:cubicBezTo>
                    <a:pt x="0" y="1932927"/>
                    <a:pt x="0" y="193292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D73BF"/>
              </a:solidFill>
              <a:round/>
              <a:headEnd/>
              <a:tailEnd/>
            </a:ln>
            <a:extLst/>
          </p:spPr>
          <p:txBody>
            <a:bodyPr vert="horz" wrap="square" lIns="199385" tIns="0" rIns="199385" bIns="42203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r>
                <a:rPr lang="ko-KR" altLang="en-US" sz="1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☞ </a:t>
              </a:r>
              <a:r>
                <a:rPr lang="en-US" altLang="ko-KR" sz="1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WON </a:t>
              </a:r>
              <a:r>
                <a:rPr lang="ko-KR" altLang="en-US" sz="14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뱅킹</a:t>
              </a:r>
              <a:r>
                <a:rPr lang="ko-KR" altLang="en-US" sz="1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내 </a:t>
              </a: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주가연동 상품에 대한 예측 서비스 </a:t>
              </a: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고도화</a:t>
              </a:r>
              <a:endPara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endParaRPr>
            </a:p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r>
                <a:rPr lang="en-US" altLang="ko-KR" sz="1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 </a:t>
              </a:r>
              <a:r>
                <a:rPr lang="en-US" altLang="ko-KR" sz="10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※ </a:t>
              </a:r>
              <a:r>
                <a:rPr lang="ko-KR" altLang="en-US" sz="10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본 모델은 삼성전자 기준으로 분석된 내용이므로 다른 종목에 대해서는 별도 학습이 필요함</a:t>
              </a:r>
              <a:endParaRPr lang="en-US" altLang="ko-KR" sz="1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endPara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r>
                <a:rPr lang="ko-KR" altLang="en-US" sz="1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☞ </a:t>
              </a:r>
              <a:r>
                <a:rPr lang="en-US" altLang="ko-KR" sz="1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AI </a:t>
              </a:r>
              <a:r>
                <a:rPr lang="ko-KR" altLang="en-US" sz="1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시장 예측의 데이터 수집</a:t>
              </a:r>
              <a:r>
                <a:rPr lang="en-US" altLang="ko-KR" sz="1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/</a:t>
              </a:r>
              <a:r>
                <a:rPr lang="ko-KR" altLang="en-US" sz="1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전처리</a:t>
              </a:r>
              <a:r>
                <a:rPr lang="en-US" altLang="ko-KR" sz="1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/</a:t>
              </a:r>
              <a:r>
                <a:rPr lang="ko-KR" altLang="en-US" sz="1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가공</a:t>
              </a:r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ko-KR" altLang="en-US" sz="1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영역 확장 및 </a:t>
              </a: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예측 기반 시스템 확대 적용 가능</a:t>
              </a:r>
              <a:endPara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endParaRPr>
            </a:p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endPara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r>
                <a:rPr lang="ko-KR" altLang="en-US" sz="1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☞ 나의 미래 예상자산 예측서비스로 고객이 믿고 투자할 수 있는 </a:t>
              </a: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신뢰 구축</a:t>
              </a:r>
              <a:r>
                <a:rPr lang="en-US" altLang="ko-KR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, </a:t>
              </a: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고객 유치 강화</a:t>
              </a:r>
              <a:endPara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endParaRPr>
            </a:p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endPara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r>
                <a:rPr lang="ko-KR" altLang="en-US" sz="1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☞ 예측 모델을 활용한 시장 내 주가연동 </a:t>
              </a: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상품 </a:t>
              </a:r>
              <a:r>
                <a:rPr lang="ko-KR" altLang="en-US" sz="1400" b="1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수익율</a:t>
              </a: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 상승 및 고객 만족도 향상 기여</a:t>
              </a:r>
              <a:endPara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</p:grp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062" y="4939171"/>
            <a:ext cx="576000" cy="5760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9" r="76773" b="75570"/>
          <a:stretch/>
        </p:blipFill>
        <p:spPr bwMode="auto">
          <a:xfrm>
            <a:off x="1760062" y="5759323"/>
            <a:ext cx="576000" cy="5760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85" t="27200" b="52494"/>
          <a:stretch/>
        </p:blipFill>
        <p:spPr bwMode="auto">
          <a:xfrm>
            <a:off x="3260983" y="4939171"/>
            <a:ext cx="576000" cy="5760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807" y="4939171"/>
            <a:ext cx="575999" cy="5760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807" y="5759322"/>
            <a:ext cx="576000" cy="5760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982" y="5759323"/>
            <a:ext cx="576000" cy="5760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55" y="1842860"/>
            <a:ext cx="4349815" cy="26523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040" y="4939172"/>
            <a:ext cx="576000" cy="5760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040" y="5759323"/>
            <a:ext cx="576000" cy="575999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1672978" y="5457115"/>
            <a:ext cx="754746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인공지능</a:t>
            </a:r>
            <a:endParaRPr lang="en-US" altLang="ko-KR" sz="1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학습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538509" y="6335322"/>
            <a:ext cx="932757" cy="191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수익율예측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455145" y="5457115"/>
            <a:ext cx="754746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투자지원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455145" y="6239439"/>
            <a:ext cx="754746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종목분석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142581" y="6239439"/>
            <a:ext cx="754746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차트분석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684310" y="6239439"/>
            <a:ext cx="1308600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금융거래서비스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785911" y="5457114"/>
            <a:ext cx="960258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AI 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기반 </a:t>
            </a:r>
            <a:endParaRPr lang="en-US" altLang="ko-KR" sz="1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포트폴리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오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068854" y="5457114"/>
            <a:ext cx="960258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지표분석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오각형 4"/>
          <p:cNvSpPr/>
          <p:nvPr/>
        </p:nvSpPr>
        <p:spPr>
          <a:xfrm rot="16200000">
            <a:off x="2669363" y="3719986"/>
            <a:ext cx="266357" cy="1997875"/>
          </a:xfrm>
          <a:prstGeom prst="homePlate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9444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14296" y="4718633"/>
            <a:ext cx="2943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Thank you</a:t>
            </a:r>
            <a:endParaRPr lang="ko-KR" altLang="en-US" sz="48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C384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41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54489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577244" y="4815840"/>
            <a:ext cx="4125488" cy="1264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우리 주변에는 많은 이들이 주식투자를 하고 있습니다</a:t>
            </a:r>
            <a:r>
              <a: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 </a:t>
            </a: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하지만 소요하는 시간에 비하여 수익보다는 손실이 많은 경우가 많습니다</a:t>
            </a:r>
            <a:r>
              <a: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411507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9399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51756" y="518160"/>
            <a:ext cx="4125488" cy="1264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그럼 왜 투자를 하려는 걸까요</a:t>
            </a:r>
            <a:r>
              <a: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?</a:t>
            </a: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지인의 주식 성공 이야기에</a:t>
            </a:r>
            <a:r>
              <a: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?</a:t>
            </a: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나도 성공할 수 있다는 생각에</a:t>
            </a:r>
            <a:r>
              <a: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?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0160" y="5684520"/>
            <a:ext cx="4353396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하지만 철저히 준비되지 않은 투자는</a:t>
            </a:r>
            <a:endParaRPr lang="en-US" altLang="ko-KR" sz="1534" b="1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나의 소중한 자산을 잃어버리게 됩니다</a:t>
            </a:r>
            <a:r>
              <a: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809766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823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584118" y="3627120"/>
            <a:ext cx="4556760" cy="6599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내가 산 주식의 매수와 매도를 언제쯤 해야 할지를</a:t>
            </a:r>
            <a:endParaRPr lang="en-US" altLang="ko-KR" sz="1534" b="1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정확히 예측할 수 있다면</a:t>
            </a:r>
            <a:r>
              <a: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?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809766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499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329497" y="665922"/>
            <a:ext cx="3616383" cy="6599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증권 투자에 대한 최적의 매수</a:t>
            </a:r>
            <a:r>
              <a: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매도 시기를 알 수 있다면</a:t>
            </a:r>
            <a:r>
              <a: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?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6017" y="5740842"/>
            <a:ext cx="4454583" cy="6599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내가 투자하려는 종목이 단기 투자를 해야 할지</a:t>
            </a:r>
            <a:endParaRPr lang="en-US" altLang="ko-KR" sz="1534" b="1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아니면 장기투자를 해야 할지를 예측할 수 있다면</a:t>
            </a:r>
            <a:r>
              <a: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?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570280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Project Outline</a:t>
            </a:r>
            <a:endParaRPr lang="ko-KR" altLang="en-US" sz="3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C3844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95" y="1859640"/>
            <a:ext cx="3620406" cy="2050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2428875" y="1254707"/>
            <a:ext cx="6614271" cy="5450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당신의 증권 투자 성적표는 </a:t>
            </a:r>
            <a:r>
              <a:rPr lang="ko-KR" altLang="en-US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어떻십니까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</a:p>
          <a:p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내가 투자한 종목이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상승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할지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하락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할지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수익을 얼마일지 알고 싶으신가요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6720114" y="2207527"/>
            <a:ext cx="2282096" cy="441522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9" name="직사각형 38"/>
          <p:cNvSpPr/>
          <p:nvPr/>
        </p:nvSpPr>
        <p:spPr>
          <a:xfrm flipV="1">
            <a:off x="6720114" y="6612924"/>
            <a:ext cx="2282096" cy="41587"/>
          </a:xfrm>
          <a:prstGeom prst="rect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661449" y="1874154"/>
            <a:ext cx="2381697" cy="410704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latin typeface="+mn-ea"/>
              </a:rPr>
              <a:t>개선 포인트</a:t>
            </a:r>
            <a:r>
              <a:rPr lang="en-US" altLang="ko-KR" sz="1500" b="1" dirty="0">
                <a:latin typeface="+mn-ea"/>
              </a:rPr>
              <a:t>!!</a:t>
            </a:r>
            <a:endParaRPr lang="ko-KR" altLang="en-US" sz="1500" b="1" dirty="0">
              <a:latin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 flipV="1">
            <a:off x="6720114" y="2370555"/>
            <a:ext cx="2282096" cy="41587"/>
          </a:xfrm>
          <a:prstGeom prst="rect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759117" y="2373446"/>
            <a:ext cx="2215879" cy="3221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43" name="이등변 삼각형 42"/>
          <p:cNvSpPr/>
          <p:nvPr/>
        </p:nvSpPr>
        <p:spPr>
          <a:xfrm rot="10800000">
            <a:off x="7736154" y="2384263"/>
            <a:ext cx="261383" cy="175066"/>
          </a:xfrm>
          <a:prstGeom prst="triangle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759117" y="2545387"/>
            <a:ext cx="2215879" cy="2930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원하는 분야를 학습한 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Ai</a:t>
            </a:r>
            <a:r>
              <a:rPr lang="en-US" altLang="ko-KR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, Big 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Data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기반의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j-ea"/>
              </a:rPr>
              <a:t>주가 정보 데이터 분석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을 활용하여 정확한 예측을 하는  시스템이 필요함</a:t>
            </a:r>
            <a:endParaRPr lang="en-US" altLang="ko-KR" sz="1200" b="1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내가 투자하고자 하는 기업의 국내외 다양한 지표와 정보들을 활용한 </a:t>
            </a: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분석으로 </a:t>
            </a:r>
            <a:r>
              <a:rPr lang="ko-KR" altLang="en-US" sz="13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j-ea"/>
              </a:rPr>
              <a:t>인공지능 기반 익일 주가 예측 보고서 제공</a:t>
            </a:r>
            <a:endParaRPr lang="en-US" altLang="ko-KR" sz="1300" b="1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195549" y="2220230"/>
            <a:ext cx="2282096" cy="440229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 flipV="1">
            <a:off x="4195549" y="6625627"/>
            <a:ext cx="2282096" cy="41587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136884" y="1886857"/>
            <a:ext cx="2381697" cy="410704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문제점</a:t>
            </a:r>
            <a:endParaRPr lang="ko-KR" altLang="en-US" sz="15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8" name="직사각형 47"/>
          <p:cNvSpPr/>
          <p:nvPr/>
        </p:nvSpPr>
        <p:spPr>
          <a:xfrm flipV="1">
            <a:off x="4195549" y="2383258"/>
            <a:ext cx="2282096" cy="41587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이등변 삼각형 49"/>
          <p:cNvSpPr/>
          <p:nvPr/>
        </p:nvSpPr>
        <p:spPr>
          <a:xfrm rot="10800000">
            <a:off x="5197074" y="2396966"/>
            <a:ext cx="261383" cy="175066"/>
          </a:xfrm>
          <a:prstGeom prst="triangle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234553" y="2572604"/>
            <a:ext cx="2215879" cy="2930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기존 증권 정보는 산재된 내용은 </a:t>
            </a: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많지만 내게 꼭</a:t>
            </a:r>
            <a:r>
              <a:rPr lang="en-US" altLang="ko-KR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필요한 정보만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제공하는 </a:t>
            </a: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곳은 없음  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</a:rPr>
              <a:t>(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</a:rPr>
              <a:t>공용적이며 복합적임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</a:rPr>
              <a:t>)</a:t>
            </a: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현재 주식사이트</a:t>
            </a:r>
            <a:r>
              <a:rPr lang="en-US" altLang="ko-KR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/</a:t>
            </a: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증권사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분석리포트 내의 </a:t>
            </a: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정보가 </a:t>
            </a: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</a:rPr>
              <a:t>제한적</a:t>
            </a: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이고 주가 분석의 </a:t>
            </a: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</a:rPr>
              <a:t>한계점</a:t>
            </a: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이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있음</a:t>
            </a:r>
            <a:endParaRPr lang="en-US" altLang="ko-KR" sz="1200" b="1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일반 투자자가 </a:t>
            </a: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증권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정보의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</a:rPr>
              <a:t>내용을 이해하기 </a:t>
            </a: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</a:rPr>
              <a:t>어렵고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</a:rPr>
              <a:t>사용하기 불편함 </a:t>
            </a:r>
            <a:endParaRPr lang="en-US" altLang="ko-KR" sz="1200" b="1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0000"/>
              </a:solidFill>
              <a:latin typeface="+mj-ea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주식사이트에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투자하고자 </a:t>
            </a: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하는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</a:rPr>
              <a:t>기업의 주식 종목에 대한 </a:t>
            </a:r>
            <a:r>
              <a:rPr lang="en-US" altLang="ko-KR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</a:rPr>
              <a:t>Insight</a:t>
            </a: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</a:rPr>
              <a:t>를 주는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</a:rPr>
              <a:t>곳이 부재함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0000"/>
              </a:solidFill>
              <a:latin typeface="+mj-ea"/>
            </a:endParaRPr>
          </a:p>
        </p:txBody>
      </p:sp>
      <p:sp>
        <p:nvSpPr>
          <p:cNvPr id="3" name="갈매기형 수장 2"/>
          <p:cNvSpPr/>
          <p:nvPr/>
        </p:nvSpPr>
        <p:spPr>
          <a:xfrm>
            <a:off x="6479460" y="3556004"/>
            <a:ext cx="226140" cy="70778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113" y="4815325"/>
            <a:ext cx="2282097" cy="1783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95" y="4263792"/>
            <a:ext cx="3620405" cy="2006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직사각형 51"/>
          <p:cNvSpPr/>
          <p:nvPr/>
        </p:nvSpPr>
        <p:spPr>
          <a:xfrm>
            <a:off x="443595" y="3909898"/>
            <a:ext cx="3620405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증권사 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HTS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화면 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43595" y="6270171"/>
            <a:ext cx="3620405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2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네이버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증권 내 게시 내용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484155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96">
            <a:extLst/>
          </p:cNvPr>
          <p:cNvSpPr/>
          <p:nvPr/>
        </p:nvSpPr>
        <p:spPr>
          <a:xfrm>
            <a:off x="3147417" y="1860266"/>
            <a:ext cx="2577357" cy="619542"/>
          </a:xfrm>
          <a:prstGeom prst="roundRect">
            <a:avLst/>
          </a:prstGeom>
          <a:solidFill>
            <a:srgbClr val="1C657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1400" b="1" dirty="0"/>
              <a:t>Feature(</a:t>
            </a:r>
            <a:r>
              <a:rPr lang="ko-KR" altLang="en-US" sz="1400" b="1" dirty="0"/>
              <a:t>특징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정하기</a:t>
            </a:r>
            <a:endParaRPr lang="en-US" altLang="ko-KR" sz="1400" b="1" dirty="0"/>
          </a:p>
          <a:p>
            <a:pPr algn="r"/>
            <a:r>
              <a:rPr lang="en-US" altLang="ko-KR" sz="1400" b="1" dirty="0"/>
              <a:t>(X), </a:t>
            </a:r>
            <a:r>
              <a:rPr lang="ko-KR" altLang="en-US" sz="1400" b="1" dirty="0"/>
              <a:t>예측 정하기</a:t>
            </a:r>
            <a:r>
              <a:rPr lang="en-US" altLang="ko-KR" sz="1400" b="1" dirty="0"/>
              <a:t>(Y)</a:t>
            </a:r>
            <a:endParaRPr lang="ko-KR" altLang="en-US" sz="1400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Project Outline</a:t>
            </a:r>
            <a:endParaRPr lang="ko-KR" altLang="en-US" sz="3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C3844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428875" y="1254707"/>
            <a:ext cx="5800685" cy="259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A.I. Team 2 Project Process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0" name="사각형: 둥근 모서리 96">
            <a:extLst/>
          </p:cNvPr>
          <p:cNvSpPr/>
          <p:nvPr/>
        </p:nvSpPr>
        <p:spPr>
          <a:xfrm>
            <a:off x="341144" y="1867523"/>
            <a:ext cx="2577357" cy="619542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b="1" dirty="0"/>
              <a:t>예측 주가 데이터 </a:t>
            </a:r>
            <a:endParaRPr lang="en-US" altLang="ko-KR" sz="1400" b="1" dirty="0"/>
          </a:p>
          <a:p>
            <a:pPr algn="r"/>
            <a:r>
              <a:rPr lang="ko-KR" altLang="en-US" sz="1400" b="1" dirty="0"/>
              <a:t>수집 및 데이터 전처리</a:t>
            </a:r>
          </a:p>
        </p:txBody>
      </p:sp>
      <p:pic>
        <p:nvPicPr>
          <p:cNvPr id="1536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14" y="1882037"/>
            <a:ext cx="576000" cy="5760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사각형: 둥근 모서리 96">
            <a:extLst/>
          </p:cNvPr>
          <p:cNvSpPr/>
          <p:nvPr/>
        </p:nvSpPr>
        <p:spPr>
          <a:xfrm>
            <a:off x="1563461" y="2849906"/>
            <a:ext cx="2577357" cy="61954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예측 종목과 수집</a:t>
            </a:r>
            <a:endParaRPr lang="en-US" altLang="ko-KR" sz="1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데이터 상관관계 측정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536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214" y="2871677"/>
            <a:ext cx="576000" cy="5760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85" t="27200" b="52494"/>
          <a:stretch/>
        </p:blipFill>
        <p:spPr bwMode="auto">
          <a:xfrm>
            <a:off x="3250180" y="1874780"/>
            <a:ext cx="576000" cy="5760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사각형: 둥근 모서리 96">
            <a:extLst/>
          </p:cNvPr>
          <p:cNvSpPr/>
          <p:nvPr/>
        </p:nvSpPr>
        <p:spPr>
          <a:xfrm>
            <a:off x="4608843" y="5684738"/>
            <a:ext cx="2577357" cy="619542"/>
          </a:xfrm>
          <a:prstGeom prst="roundRect">
            <a:avLst/>
          </a:prstGeom>
          <a:solidFill>
            <a:srgbClr val="00549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b="1" dirty="0"/>
              <a:t>예측 분석 결과 도출</a:t>
            </a:r>
          </a:p>
        </p:txBody>
      </p:sp>
      <p:sp>
        <p:nvSpPr>
          <p:cNvPr id="38" name="사각형: 둥근 모서리 96">
            <a:extLst/>
          </p:cNvPr>
          <p:cNvSpPr/>
          <p:nvPr/>
        </p:nvSpPr>
        <p:spPr>
          <a:xfrm>
            <a:off x="6126525" y="4720051"/>
            <a:ext cx="2577357" cy="619542"/>
          </a:xfrm>
          <a:prstGeom prst="roundRect">
            <a:avLst/>
          </a:prstGeom>
          <a:solidFill>
            <a:srgbClr val="2A93FB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1400" b="1" dirty="0"/>
              <a:t>AI </a:t>
            </a:r>
            <a:r>
              <a:rPr lang="ko-KR" altLang="en-US" sz="1400" b="1" dirty="0"/>
              <a:t>학습수행 및</a:t>
            </a:r>
            <a:endParaRPr lang="en-US" altLang="ko-KR" sz="1400" b="1" dirty="0"/>
          </a:p>
          <a:p>
            <a:pPr algn="r"/>
            <a:r>
              <a:rPr lang="ko-KR" altLang="en-US" sz="1400" b="1" dirty="0"/>
              <a:t>모델 최적화</a:t>
            </a:r>
          </a:p>
        </p:txBody>
      </p:sp>
      <p:sp>
        <p:nvSpPr>
          <p:cNvPr id="39" name="사각형: 둥근 모서리 96">
            <a:extLst/>
          </p:cNvPr>
          <p:cNvSpPr/>
          <p:nvPr/>
        </p:nvSpPr>
        <p:spPr>
          <a:xfrm>
            <a:off x="4201439" y="3843985"/>
            <a:ext cx="2577357" cy="619542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하이퍼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파라미터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튜닝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192" y="3865755"/>
            <a:ext cx="576000" cy="576001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114" y="4741822"/>
            <a:ext cx="576000" cy="5760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9" r="76773" b="75570"/>
          <a:stretch/>
        </p:blipFill>
        <p:spPr bwMode="auto">
          <a:xfrm>
            <a:off x="4711862" y="5708612"/>
            <a:ext cx="576000" cy="5760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사각형: 둥근 모서리 96">
            <a:extLst/>
          </p:cNvPr>
          <p:cNvSpPr/>
          <p:nvPr/>
        </p:nvSpPr>
        <p:spPr>
          <a:xfrm>
            <a:off x="4668319" y="2825999"/>
            <a:ext cx="2577357" cy="61954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b="1" dirty="0" err="1"/>
              <a:t>머신러닝</a:t>
            </a:r>
            <a:r>
              <a:rPr lang="en-US" altLang="ko-KR" sz="1400" b="1" dirty="0"/>
              <a:t>/</a:t>
            </a:r>
            <a:r>
              <a:rPr lang="ko-KR" altLang="en-US" sz="1400" b="1" dirty="0" err="1"/>
              <a:t>딥러닝</a:t>
            </a:r>
            <a:endParaRPr lang="en-US" altLang="ko-KR" sz="1400" b="1" dirty="0"/>
          </a:p>
          <a:p>
            <a:pPr algn="r"/>
            <a:r>
              <a:rPr lang="ko-KR" altLang="en-US" sz="1400" b="1" dirty="0"/>
              <a:t>함수 정의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이진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회귀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338" y="2859833"/>
            <a:ext cx="576000" cy="576001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사각형: 둥근 모서리 96">
            <a:extLst/>
          </p:cNvPr>
          <p:cNvSpPr/>
          <p:nvPr/>
        </p:nvSpPr>
        <p:spPr>
          <a:xfrm>
            <a:off x="6114228" y="1867523"/>
            <a:ext cx="2577357" cy="619542"/>
          </a:xfrm>
          <a:prstGeom prst="roundRect">
            <a:avLst/>
          </a:pr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PCA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차원 축소</a:t>
            </a:r>
            <a:endParaRPr lang="en-US" altLang="ko-KR" sz="1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주성분 정하기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982" y="1901358"/>
            <a:ext cx="575999" cy="5760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6" name="그룹 45"/>
          <p:cNvGrpSpPr/>
          <p:nvPr/>
        </p:nvGrpSpPr>
        <p:grpSpPr>
          <a:xfrm>
            <a:off x="413714" y="4087514"/>
            <a:ext cx="3354893" cy="2095500"/>
            <a:chOff x="5329217" y="1661603"/>
            <a:chExt cx="3354893" cy="2095500"/>
          </a:xfrm>
        </p:grpSpPr>
        <p:pic>
          <p:nvPicPr>
            <p:cNvPr id="47" name="Picture 4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0" t="23561" b="26041"/>
            <a:stretch/>
          </p:blipFill>
          <p:spPr bwMode="auto">
            <a:xfrm>
              <a:off x="5329217" y="1661603"/>
              <a:ext cx="3354893" cy="20955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8" name="Picture 5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8671" y="2723867"/>
              <a:ext cx="895710" cy="23115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9" name="꺾인 연결선 8"/>
          <p:cNvCxnSpPr>
            <a:stCxn id="30" idx="2"/>
            <a:endCxn id="31" idx="0"/>
          </p:cNvCxnSpPr>
          <p:nvPr/>
        </p:nvCxnSpPr>
        <p:spPr>
          <a:xfrm rot="16200000" flipH="1">
            <a:off x="2059561" y="2057326"/>
            <a:ext cx="362841" cy="1222317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31" idx="3"/>
            <a:endCxn id="34" idx="2"/>
          </p:cNvCxnSpPr>
          <p:nvPr/>
        </p:nvCxnSpPr>
        <p:spPr>
          <a:xfrm flipV="1">
            <a:off x="4140818" y="2479808"/>
            <a:ext cx="295278" cy="679869"/>
          </a:xfrm>
          <a:prstGeom prst="bentConnector2">
            <a:avLst/>
          </a:prstGeom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/>
          <p:cNvCxnSpPr>
            <a:stCxn id="34" idx="3"/>
            <a:endCxn id="42" idx="0"/>
          </p:cNvCxnSpPr>
          <p:nvPr/>
        </p:nvCxnSpPr>
        <p:spPr>
          <a:xfrm>
            <a:off x="5724774" y="2170037"/>
            <a:ext cx="232224" cy="655962"/>
          </a:xfrm>
          <a:prstGeom prst="bentConnector2">
            <a:avLst/>
          </a:prstGeom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stCxn id="42" idx="3"/>
            <a:endCxn id="44" idx="2"/>
          </p:cNvCxnSpPr>
          <p:nvPr/>
        </p:nvCxnSpPr>
        <p:spPr>
          <a:xfrm flipV="1">
            <a:off x="7245676" y="2487065"/>
            <a:ext cx="157231" cy="648705"/>
          </a:xfrm>
          <a:prstGeom prst="bentConnector2">
            <a:avLst/>
          </a:prstGeom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endCxn id="38" idx="0"/>
          </p:cNvCxnSpPr>
          <p:nvPr/>
        </p:nvCxnSpPr>
        <p:spPr>
          <a:xfrm rot="5400000">
            <a:off x="6479158" y="3434065"/>
            <a:ext cx="2222033" cy="349939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꺾인 연결선 68"/>
          <p:cNvCxnSpPr>
            <a:stCxn id="38" idx="1"/>
            <a:endCxn id="39" idx="2"/>
          </p:cNvCxnSpPr>
          <p:nvPr/>
        </p:nvCxnSpPr>
        <p:spPr>
          <a:xfrm rot="10800000">
            <a:off x="5490119" y="4463528"/>
            <a:ext cx="636407" cy="566295"/>
          </a:xfrm>
          <a:prstGeom prst="bentConnector2">
            <a:avLst/>
          </a:prstGeom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stCxn id="39" idx="3"/>
            <a:endCxn id="38" idx="0"/>
          </p:cNvCxnSpPr>
          <p:nvPr/>
        </p:nvCxnSpPr>
        <p:spPr>
          <a:xfrm>
            <a:off x="6778796" y="4153756"/>
            <a:ext cx="636408" cy="566295"/>
          </a:xfrm>
          <a:prstGeom prst="bentConnector2">
            <a:avLst/>
          </a:prstGeom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 74"/>
          <p:cNvCxnSpPr>
            <a:stCxn id="38" idx="2"/>
            <a:endCxn id="36" idx="0"/>
          </p:cNvCxnSpPr>
          <p:nvPr/>
        </p:nvCxnSpPr>
        <p:spPr>
          <a:xfrm rot="5400000">
            <a:off x="6483791" y="4753324"/>
            <a:ext cx="345145" cy="1517682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3619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10344</TotalTime>
  <Words>2485</Words>
  <Application>Microsoft Office PowerPoint</Application>
  <PresentationFormat>화면 슬라이드 쇼(4:3)</PresentationFormat>
  <Paragraphs>497</Paragraphs>
  <Slides>37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9" baseType="lpstr">
      <vt:lpstr>굴림</vt:lpstr>
      <vt:lpstr>Arial</vt:lpstr>
      <vt:lpstr>BareunDotumOTFPro 3</vt:lpstr>
      <vt:lpstr>나눔바른고딕</vt:lpstr>
      <vt:lpstr>Wingdings</vt:lpstr>
      <vt:lpstr>HY동녘B</vt:lpstr>
      <vt:lpstr>Calibri</vt:lpstr>
      <vt:lpstr>HY헤드라인M</vt:lpstr>
      <vt:lpstr>HY견고딕</vt:lpstr>
      <vt:lpstr>Calibri Light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Project Outline</vt:lpstr>
      <vt:lpstr>Project Outline</vt:lpstr>
      <vt:lpstr>Introduce Team</vt:lpstr>
      <vt:lpstr>PowerPoint 프레젠테이션</vt:lpstr>
      <vt:lpstr>Samsung Stock Price Moving Average</vt:lpstr>
      <vt:lpstr># Reference - MA Analysis</vt:lpstr>
      <vt:lpstr>Samsung Stock Time Series Analysis</vt:lpstr>
      <vt:lpstr>Samsung Stock Time Series Analysis</vt:lpstr>
      <vt:lpstr>Result of Time Series Analysis</vt:lpstr>
      <vt:lpstr>PowerPoint 프레젠테이션</vt:lpstr>
      <vt:lpstr>Influence Variable Analysis </vt:lpstr>
      <vt:lpstr>1. Correlation Influence Variable</vt:lpstr>
      <vt:lpstr>2. SOX Gap Analysis</vt:lpstr>
      <vt:lpstr>3. Investment Factor</vt:lpstr>
      <vt:lpstr>4. Covid19 Trends </vt:lpstr>
      <vt:lpstr>PowerPoint 프레젠테이션</vt:lpstr>
      <vt:lpstr>EDA Processing</vt:lpstr>
      <vt:lpstr>EDA Processing (Nomalization)</vt:lpstr>
      <vt:lpstr>Data Gathering for Samsung Stock Analysis</vt:lpstr>
      <vt:lpstr># Reference EDA  Analysis</vt:lpstr>
      <vt:lpstr>PowerPoint 프레젠테이션</vt:lpstr>
      <vt:lpstr>Feature Engineering</vt:lpstr>
      <vt:lpstr>Feature Engineering</vt:lpstr>
      <vt:lpstr>PowerPoint 프레젠테이션</vt:lpstr>
      <vt:lpstr>Final Model &amp; Prediction</vt:lpstr>
      <vt:lpstr>Final Model &amp; Prediction</vt:lpstr>
      <vt:lpstr>PowerPoint 프레젠테이션</vt:lpstr>
      <vt:lpstr>Testing Prediction AI Model</vt:lpstr>
      <vt:lpstr>Expected effect with Woori Bank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김혜선</dc:creator>
  <cp:lastModifiedBy>user</cp:lastModifiedBy>
  <cp:revision>204</cp:revision>
  <dcterms:created xsi:type="dcterms:W3CDTF">2016-06-24T06:15:59Z</dcterms:created>
  <dcterms:modified xsi:type="dcterms:W3CDTF">2021-02-21T13:35:21Z</dcterms:modified>
</cp:coreProperties>
</file>